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Roboto" panose="02000000000000000000" pitchFamily="2" charset="0"/>
      <p:regular r:id="rId15"/>
      <p:bold r:id="rId16"/>
      <p:italic r:id="rId17"/>
      <p:boldItalic r:id="rId18"/>
    </p:embeddedFont>
    <p:embeddedFont>
      <p:font typeface="Roboto Medium" panose="02000000000000000000" pitchFamily="2" charset="0"/>
      <p:regular r:id="rId19"/>
      <p:bold r:id="rId20"/>
      <p:italic r:id="rId21"/>
      <p:boldItalic r:id="rId22"/>
    </p:embeddedFont>
    <p:embeddedFont>
      <p:font typeface="Roboto SemiBold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648">
          <p15:clr>
            <a:srgbClr val="000000"/>
          </p15:clr>
        </p15:guide>
        <p15:guide id="2" orient="horz" pos="936">
          <p15:clr>
            <a:srgbClr val="747775"/>
          </p15:clr>
        </p15:guide>
        <p15:guide id="3" pos="11223">
          <p15:clr>
            <a:srgbClr val="747775"/>
          </p15:clr>
        </p15:guide>
        <p15:guide id="4" orient="horz" pos="619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00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907"/>
    <p:restoredTop sz="96770"/>
  </p:normalViewPr>
  <p:slideViewPr>
    <p:cSldViewPr snapToGrid="0">
      <p:cViewPr varScale="1">
        <p:scale>
          <a:sx n="90" d="100"/>
          <a:sy n="90" d="100"/>
        </p:scale>
        <p:origin x="232" y="464"/>
      </p:cViewPr>
      <p:guideLst>
        <p:guide pos="648"/>
        <p:guide orient="horz" pos="936"/>
        <p:guide pos="11223"/>
        <p:guide orient="horz" pos="619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81070391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81070391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810703911f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810703911f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810703911f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810703911f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810703911f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810703911f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810703911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810703911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810703911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810703911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810703911f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810703911f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810703911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810703911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810703911f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810703911f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810703911f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810703911f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810703911f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810703911f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810703911f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810703911f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5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5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42769F-6EBA-5BA7-EBFE-5B2D1111421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4000"/>
          </a:blip>
          <a:srcRect l="24407" t="-5890" r="-226" b="14471"/>
          <a:stretch>
            <a:fillRect/>
          </a:stretch>
        </p:blipFill>
        <p:spPr>
          <a:xfrm rot="10800000" flipH="1">
            <a:off x="0" y="0"/>
            <a:ext cx="18288000" cy="1097280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pic>
        <p:nvPicPr>
          <p:cNvPr id="84" name="Google Shape;84;p13" title="Frame 454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71125" y="3586825"/>
            <a:ext cx="3758475" cy="15684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/>
        </p:nvSpPr>
        <p:spPr>
          <a:xfrm flipH="1">
            <a:off x="1854550" y="5982800"/>
            <a:ext cx="7708800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8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Get a face lift.</a:t>
            </a:r>
            <a:endParaRPr sz="48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Refresh your web site in minutes.</a:t>
            </a:r>
            <a:endParaRPr sz="36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3"/>
          <p:cNvSpPr/>
          <p:nvPr/>
        </p:nvSpPr>
        <p:spPr>
          <a:xfrm>
            <a:off x="13670076" y="3861022"/>
            <a:ext cx="3394480" cy="3947913"/>
          </a:xfrm>
          <a:custGeom>
            <a:avLst/>
            <a:gdLst/>
            <a:ahLst/>
            <a:cxnLst/>
            <a:rect l="l" t="t" r="r" b="b"/>
            <a:pathLst>
              <a:path w="3394480" h="3947913" extrusionOk="0">
                <a:moveTo>
                  <a:pt x="0" y="0"/>
                </a:moveTo>
                <a:lnTo>
                  <a:pt x="3394479" y="0"/>
                </a:lnTo>
                <a:lnTo>
                  <a:pt x="3394479" y="3947913"/>
                </a:lnTo>
                <a:lnTo>
                  <a:pt x="0" y="39479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l="-122563" t="-24399" r="-16276" b="-12429"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7" name="Google Shape;87;p13"/>
          <p:cNvSpPr/>
          <p:nvPr/>
        </p:nvSpPr>
        <p:spPr>
          <a:xfrm rot="-2365226" flipH="1">
            <a:off x="12202718" y="2526217"/>
            <a:ext cx="2518953" cy="2097028"/>
          </a:xfrm>
          <a:custGeom>
            <a:avLst/>
            <a:gdLst/>
            <a:ahLst/>
            <a:cxnLst/>
            <a:rect l="l" t="t" r="r" b="b"/>
            <a:pathLst>
              <a:path w="2518977" h="2097048" extrusionOk="0">
                <a:moveTo>
                  <a:pt x="2518976" y="0"/>
                </a:moveTo>
                <a:lnTo>
                  <a:pt x="0" y="0"/>
                </a:lnTo>
                <a:lnTo>
                  <a:pt x="0" y="2097048"/>
                </a:lnTo>
                <a:lnTo>
                  <a:pt x="2518976" y="2097048"/>
                </a:lnTo>
                <a:lnTo>
                  <a:pt x="2518976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8" name="Google Shape;88;p13"/>
          <p:cNvSpPr/>
          <p:nvPr/>
        </p:nvSpPr>
        <p:spPr>
          <a:xfrm>
            <a:off x="9925487" y="3861022"/>
            <a:ext cx="3315984" cy="3947913"/>
          </a:xfrm>
          <a:custGeom>
            <a:avLst/>
            <a:gdLst/>
            <a:ahLst/>
            <a:cxnLst/>
            <a:rect l="l" t="t" r="r" b="b"/>
            <a:pathLst>
              <a:path w="3315984" h="3947913" extrusionOk="0">
                <a:moveTo>
                  <a:pt x="0" y="0"/>
                </a:moveTo>
                <a:lnTo>
                  <a:pt x="3315984" y="0"/>
                </a:lnTo>
                <a:lnTo>
                  <a:pt x="3315984" y="3947913"/>
                </a:lnTo>
                <a:lnTo>
                  <a:pt x="0" y="39479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l="-12547" t="-24399" r="-131945" b="-12429"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9" name="Google Shape;89;p13"/>
          <p:cNvSpPr txBox="1"/>
          <p:nvPr/>
        </p:nvSpPr>
        <p:spPr>
          <a:xfrm>
            <a:off x="10815618" y="3326056"/>
            <a:ext cx="631704" cy="463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49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Old</a:t>
            </a:r>
            <a:endParaRPr/>
          </a:p>
        </p:txBody>
      </p:sp>
      <p:sp>
        <p:nvSpPr>
          <p:cNvPr id="90" name="Google Shape;90;p13"/>
          <p:cNvSpPr txBox="1"/>
          <p:nvPr/>
        </p:nvSpPr>
        <p:spPr>
          <a:xfrm>
            <a:off x="15477067" y="3326056"/>
            <a:ext cx="566700" cy="3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49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New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2"/>
          <p:cNvSpPr txBox="1"/>
          <p:nvPr/>
        </p:nvSpPr>
        <p:spPr>
          <a:xfrm>
            <a:off x="1028700" y="505500"/>
            <a:ext cx="9446700" cy="9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 i="0" u="none" strike="noStrike" cap="none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Business Model</a:t>
            </a:r>
            <a:endParaRPr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pic>
        <p:nvPicPr>
          <p:cNvPr id="250" name="Google Shape;250;p22" title="Frame 45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93350" y="424950"/>
            <a:ext cx="1622725" cy="6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2"/>
          <p:cNvSpPr txBox="1"/>
          <p:nvPr/>
        </p:nvSpPr>
        <p:spPr>
          <a:xfrm>
            <a:off x="993750" y="3004250"/>
            <a:ext cx="10356900" cy="5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5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Creation Cost: $10–15/site (AI automated)</a:t>
            </a:r>
            <a:endParaRPr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5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Acquisition Cost: $5–10/lead (automated outreach)</a:t>
            </a:r>
            <a:endParaRPr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5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Price Point: $250/site (base package)</a:t>
            </a:r>
            <a:endParaRPr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5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Margin: 90%+ gross</a:t>
            </a:r>
            <a:endParaRPr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5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Conversion: 2–3% of qualified leads</a:t>
            </a:r>
            <a:endParaRPr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5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ROI: 15–20x customer acquisition spend</a:t>
            </a:r>
            <a:endParaRPr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5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Scale: Zero marginal cost → exponential profitability</a:t>
            </a:r>
            <a:endParaRPr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grpSp>
        <p:nvGrpSpPr>
          <p:cNvPr id="256" name="Google Shape;256;p22"/>
          <p:cNvGrpSpPr/>
          <p:nvPr/>
        </p:nvGrpSpPr>
        <p:grpSpPr>
          <a:xfrm>
            <a:off x="14844070" y="3367425"/>
            <a:ext cx="2687431" cy="2111380"/>
            <a:chOff x="0" y="0"/>
            <a:chExt cx="707796" cy="556080"/>
          </a:xfrm>
        </p:grpSpPr>
        <p:sp>
          <p:nvSpPr>
            <p:cNvPr id="257" name="Google Shape;257;p22"/>
            <p:cNvSpPr/>
            <p:nvPr/>
          </p:nvSpPr>
          <p:spPr>
            <a:xfrm>
              <a:off x="0" y="0"/>
              <a:ext cx="707796" cy="556080"/>
            </a:xfrm>
            <a:custGeom>
              <a:avLst/>
              <a:gdLst/>
              <a:ahLst/>
              <a:cxnLst/>
              <a:rect l="l" t="t" r="r" b="b"/>
              <a:pathLst>
                <a:path w="707796" h="556080" extrusionOk="0">
                  <a:moveTo>
                    <a:pt x="123875" y="0"/>
                  </a:moveTo>
                  <a:lnTo>
                    <a:pt x="583922" y="0"/>
                  </a:lnTo>
                  <a:cubicBezTo>
                    <a:pt x="652336" y="0"/>
                    <a:pt x="707796" y="55461"/>
                    <a:pt x="707796" y="123875"/>
                  </a:cubicBezTo>
                  <a:lnTo>
                    <a:pt x="707796" y="432205"/>
                  </a:lnTo>
                  <a:cubicBezTo>
                    <a:pt x="707796" y="465059"/>
                    <a:pt x="694745" y="496567"/>
                    <a:pt x="671514" y="519798"/>
                  </a:cubicBezTo>
                  <a:cubicBezTo>
                    <a:pt x="648283" y="543029"/>
                    <a:pt x="616775" y="556080"/>
                    <a:pt x="583922" y="556080"/>
                  </a:cubicBezTo>
                  <a:lnTo>
                    <a:pt x="123875" y="556080"/>
                  </a:lnTo>
                  <a:cubicBezTo>
                    <a:pt x="91021" y="556080"/>
                    <a:pt x="59513" y="543029"/>
                    <a:pt x="36282" y="519798"/>
                  </a:cubicBezTo>
                  <a:cubicBezTo>
                    <a:pt x="13051" y="496567"/>
                    <a:pt x="0" y="465059"/>
                    <a:pt x="0" y="432205"/>
                  </a:cubicBezTo>
                  <a:lnTo>
                    <a:pt x="0" y="123875"/>
                  </a:lnTo>
                  <a:cubicBezTo>
                    <a:pt x="0" y="91021"/>
                    <a:pt x="13051" y="59513"/>
                    <a:pt x="36282" y="36282"/>
                  </a:cubicBezTo>
                  <a:cubicBezTo>
                    <a:pt x="59513" y="13051"/>
                    <a:pt x="91021" y="0"/>
                    <a:pt x="123875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58" name="Google Shape;258;p22"/>
            <p:cNvSpPr txBox="1"/>
            <p:nvPr/>
          </p:nvSpPr>
          <p:spPr>
            <a:xfrm>
              <a:off x="2" y="106481"/>
              <a:ext cx="707700" cy="3368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0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999" i="0" u="none" strike="noStrike" cap="none" dirty="0">
                  <a:solidFill>
                    <a:schemeClr val="bg1"/>
                  </a:solidFill>
                  <a:latin typeface="Roboto SemiBold"/>
                  <a:ea typeface="Roboto SemiBold"/>
                  <a:cs typeface="Roboto SemiBold"/>
                  <a:sym typeface="Roboto SemiBold"/>
                </a:rPr>
                <a:t>15-20x</a:t>
              </a:r>
              <a:endParaRPr dirty="0">
                <a:solidFill>
                  <a:schemeClr val="bg1"/>
                </a:solidFill>
                <a:latin typeface="Roboto SemiBold"/>
                <a:ea typeface="Roboto SemiBold"/>
                <a:cs typeface="Roboto SemiBold"/>
                <a:sym typeface="Roboto SemiBold"/>
              </a:endParaRPr>
            </a:p>
            <a:p>
              <a:pPr marL="0" marR="0" lvl="0" indent="0" algn="ctr" rtl="0">
                <a:lnSpc>
                  <a:spcPct val="14001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99" i="0" u="none" strike="noStrike" cap="none" dirty="0">
                  <a:solidFill>
                    <a:schemeClr val="bg1"/>
                  </a:solidFill>
                  <a:latin typeface="Roboto SemiBold"/>
                  <a:ea typeface="Roboto SemiBold"/>
                  <a:cs typeface="Roboto SemiBold"/>
                  <a:sym typeface="Roboto SemiBold"/>
                </a:rPr>
                <a:t>More than COS</a:t>
              </a:r>
              <a:endParaRPr dirty="0">
                <a:solidFill>
                  <a:schemeClr val="bg1"/>
                </a:solidFill>
                <a:latin typeface="Roboto SemiBold"/>
                <a:ea typeface="Roboto SemiBold"/>
                <a:cs typeface="Roboto SemiBold"/>
                <a:sym typeface="Roboto SemiBold"/>
              </a:endParaRPr>
            </a:p>
          </p:txBody>
        </p:sp>
      </p:grpSp>
      <p:grpSp>
        <p:nvGrpSpPr>
          <p:cNvPr id="259" name="Google Shape;259;p22"/>
          <p:cNvGrpSpPr/>
          <p:nvPr/>
        </p:nvGrpSpPr>
        <p:grpSpPr>
          <a:xfrm>
            <a:off x="11753289" y="6156002"/>
            <a:ext cx="2687793" cy="2111380"/>
            <a:chOff x="-95" y="0"/>
            <a:chExt cx="707891" cy="556080"/>
          </a:xfrm>
        </p:grpSpPr>
        <p:sp>
          <p:nvSpPr>
            <p:cNvPr id="260" name="Google Shape;260;p22"/>
            <p:cNvSpPr/>
            <p:nvPr/>
          </p:nvSpPr>
          <p:spPr>
            <a:xfrm>
              <a:off x="0" y="0"/>
              <a:ext cx="707796" cy="556080"/>
            </a:xfrm>
            <a:custGeom>
              <a:avLst/>
              <a:gdLst/>
              <a:ahLst/>
              <a:cxnLst/>
              <a:rect l="l" t="t" r="r" b="b"/>
              <a:pathLst>
                <a:path w="707796" h="556080" extrusionOk="0">
                  <a:moveTo>
                    <a:pt x="123875" y="0"/>
                  </a:moveTo>
                  <a:lnTo>
                    <a:pt x="583922" y="0"/>
                  </a:lnTo>
                  <a:cubicBezTo>
                    <a:pt x="652336" y="0"/>
                    <a:pt x="707796" y="55461"/>
                    <a:pt x="707796" y="123875"/>
                  </a:cubicBezTo>
                  <a:lnTo>
                    <a:pt x="707796" y="432205"/>
                  </a:lnTo>
                  <a:cubicBezTo>
                    <a:pt x="707796" y="465059"/>
                    <a:pt x="694745" y="496567"/>
                    <a:pt x="671514" y="519798"/>
                  </a:cubicBezTo>
                  <a:cubicBezTo>
                    <a:pt x="648283" y="543029"/>
                    <a:pt x="616775" y="556080"/>
                    <a:pt x="583922" y="556080"/>
                  </a:cubicBezTo>
                  <a:lnTo>
                    <a:pt x="123875" y="556080"/>
                  </a:lnTo>
                  <a:cubicBezTo>
                    <a:pt x="91021" y="556080"/>
                    <a:pt x="59513" y="543029"/>
                    <a:pt x="36282" y="519798"/>
                  </a:cubicBezTo>
                  <a:cubicBezTo>
                    <a:pt x="13051" y="496567"/>
                    <a:pt x="0" y="465059"/>
                    <a:pt x="0" y="432205"/>
                  </a:cubicBezTo>
                  <a:lnTo>
                    <a:pt x="0" y="123875"/>
                  </a:lnTo>
                  <a:cubicBezTo>
                    <a:pt x="0" y="91021"/>
                    <a:pt x="13051" y="59513"/>
                    <a:pt x="36282" y="36282"/>
                  </a:cubicBezTo>
                  <a:cubicBezTo>
                    <a:pt x="59513" y="13051"/>
                    <a:pt x="91021" y="0"/>
                    <a:pt x="123875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61" name="Google Shape;261;p22"/>
            <p:cNvSpPr txBox="1"/>
            <p:nvPr/>
          </p:nvSpPr>
          <p:spPr>
            <a:xfrm>
              <a:off x="-95" y="111860"/>
              <a:ext cx="707700" cy="3106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0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999" i="0" u="none" strike="noStrike" cap="none" dirty="0">
                  <a:solidFill>
                    <a:schemeClr val="bg1"/>
                  </a:solidFill>
                  <a:latin typeface="Roboto SemiBold"/>
                  <a:ea typeface="Roboto SemiBold"/>
                  <a:cs typeface="Roboto SemiBold"/>
                  <a:sym typeface="Roboto SemiBold"/>
                </a:rPr>
                <a:t>$250</a:t>
              </a:r>
              <a:endParaRPr dirty="0">
                <a:solidFill>
                  <a:schemeClr val="bg1"/>
                </a:solidFill>
                <a:latin typeface="Roboto SemiBold"/>
                <a:ea typeface="Roboto SemiBold"/>
                <a:cs typeface="Roboto SemiBold"/>
                <a:sym typeface="Roboto SemiBold"/>
              </a:endParaRPr>
            </a:p>
            <a:p>
              <a:pPr marL="0" marR="0" lvl="0" indent="0" algn="ctr" rtl="0">
                <a:lnSpc>
                  <a:spcPct val="14001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99" i="0" u="none" strike="noStrike" cap="none" dirty="0">
                  <a:solidFill>
                    <a:schemeClr val="bg1"/>
                  </a:solidFill>
                  <a:latin typeface="Roboto SemiBold"/>
                  <a:ea typeface="Roboto SemiBold"/>
                  <a:cs typeface="Roboto SemiBold"/>
                  <a:sym typeface="Roboto SemiBold"/>
                </a:rPr>
                <a:t>Per Site</a:t>
              </a:r>
              <a:endParaRPr dirty="0">
                <a:solidFill>
                  <a:schemeClr val="bg1"/>
                </a:solidFill>
                <a:latin typeface="Roboto SemiBold"/>
                <a:ea typeface="Roboto SemiBold"/>
                <a:cs typeface="Roboto SemiBold"/>
                <a:sym typeface="Roboto SemiBold"/>
              </a:endParaRPr>
            </a:p>
          </p:txBody>
        </p:sp>
      </p:grpSp>
      <p:grpSp>
        <p:nvGrpSpPr>
          <p:cNvPr id="262" name="Google Shape;262;p22"/>
          <p:cNvGrpSpPr/>
          <p:nvPr/>
        </p:nvGrpSpPr>
        <p:grpSpPr>
          <a:xfrm>
            <a:off x="14842997" y="6060968"/>
            <a:ext cx="2688509" cy="2206414"/>
            <a:chOff x="-284" y="0"/>
            <a:chExt cx="708080" cy="556080"/>
          </a:xfrm>
        </p:grpSpPr>
        <p:sp>
          <p:nvSpPr>
            <p:cNvPr id="263" name="Google Shape;263;p22"/>
            <p:cNvSpPr/>
            <p:nvPr/>
          </p:nvSpPr>
          <p:spPr>
            <a:xfrm>
              <a:off x="0" y="0"/>
              <a:ext cx="707796" cy="556080"/>
            </a:xfrm>
            <a:custGeom>
              <a:avLst/>
              <a:gdLst/>
              <a:ahLst/>
              <a:cxnLst/>
              <a:rect l="l" t="t" r="r" b="b"/>
              <a:pathLst>
                <a:path w="707796" h="556080" extrusionOk="0">
                  <a:moveTo>
                    <a:pt x="123875" y="0"/>
                  </a:moveTo>
                  <a:lnTo>
                    <a:pt x="583922" y="0"/>
                  </a:lnTo>
                  <a:cubicBezTo>
                    <a:pt x="652336" y="0"/>
                    <a:pt x="707796" y="55461"/>
                    <a:pt x="707796" y="123875"/>
                  </a:cubicBezTo>
                  <a:lnTo>
                    <a:pt x="707796" y="432205"/>
                  </a:lnTo>
                  <a:cubicBezTo>
                    <a:pt x="707796" y="465059"/>
                    <a:pt x="694745" y="496567"/>
                    <a:pt x="671514" y="519798"/>
                  </a:cubicBezTo>
                  <a:cubicBezTo>
                    <a:pt x="648283" y="543029"/>
                    <a:pt x="616775" y="556080"/>
                    <a:pt x="583922" y="556080"/>
                  </a:cubicBezTo>
                  <a:lnTo>
                    <a:pt x="123875" y="556080"/>
                  </a:lnTo>
                  <a:cubicBezTo>
                    <a:pt x="91021" y="556080"/>
                    <a:pt x="59513" y="543029"/>
                    <a:pt x="36282" y="519798"/>
                  </a:cubicBezTo>
                  <a:cubicBezTo>
                    <a:pt x="13051" y="496567"/>
                    <a:pt x="0" y="465059"/>
                    <a:pt x="0" y="432205"/>
                  </a:cubicBezTo>
                  <a:lnTo>
                    <a:pt x="0" y="123875"/>
                  </a:lnTo>
                  <a:cubicBezTo>
                    <a:pt x="0" y="91021"/>
                    <a:pt x="13051" y="59513"/>
                    <a:pt x="36282" y="36282"/>
                  </a:cubicBezTo>
                  <a:cubicBezTo>
                    <a:pt x="59513" y="13051"/>
                    <a:pt x="91021" y="0"/>
                    <a:pt x="123875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64" name="Google Shape;264;p22"/>
            <p:cNvSpPr txBox="1"/>
            <p:nvPr/>
          </p:nvSpPr>
          <p:spPr>
            <a:xfrm>
              <a:off x="-284" y="138105"/>
              <a:ext cx="707700" cy="3038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0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999" i="0" u="none" strike="noStrike" cap="none" dirty="0">
                  <a:solidFill>
                    <a:schemeClr val="bg1"/>
                  </a:solidFill>
                  <a:latin typeface="Roboto SemiBold"/>
                  <a:ea typeface="Roboto SemiBold"/>
                  <a:cs typeface="Roboto SemiBold"/>
                  <a:sym typeface="Roboto SemiBold"/>
                </a:rPr>
                <a:t>$15-$25</a:t>
              </a:r>
              <a:endParaRPr dirty="0">
                <a:solidFill>
                  <a:schemeClr val="bg1"/>
                </a:solidFill>
                <a:latin typeface="Roboto SemiBold"/>
                <a:ea typeface="Roboto SemiBold"/>
                <a:cs typeface="Roboto SemiBold"/>
                <a:sym typeface="Roboto SemiBold"/>
              </a:endParaRPr>
            </a:p>
            <a:p>
              <a:pPr marL="0" marR="0" lvl="0" indent="0" algn="ctr" rtl="0">
                <a:lnSpc>
                  <a:spcPct val="14001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99" i="0" u="none" strike="noStrike" cap="none" dirty="0">
                  <a:solidFill>
                    <a:schemeClr val="bg1"/>
                  </a:solidFill>
                  <a:latin typeface="Roboto SemiBold"/>
                  <a:ea typeface="Roboto SemiBold"/>
                  <a:cs typeface="Roboto SemiBold"/>
                  <a:sym typeface="Roboto SemiBold"/>
                </a:rPr>
                <a:t>Cost</a:t>
              </a:r>
              <a:endParaRPr dirty="0">
                <a:solidFill>
                  <a:schemeClr val="bg1"/>
                </a:solidFill>
                <a:latin typeface="Roboto SemiBold"/>
                <a:ea typeface="Roboto SemiBold"/>
                <a:cs typeface="Roboto SemiBold"/>
                <a:sym typeface="Roboto SemiBold"/>
              </a:endParaRPr>
            </a:p>
          </p:txBody>
        </p:sp>
      </p:grpSp>
      <p:sp>
        <p:nvSpPr>
          <p:cNvPr id="265" name="Google Shape;265;p22"/>
          <p:cNvSpPr txBox="1"/>
          <p:nvPr/>
        </p:nvSpPr>
        <p:spPr>
          <a:xfrm>
            <a:off x="1028700" y="8188550"/>
            <a:ext cx="6613500" cy="9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49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100k customers = $25M revenue / $20M profit</a:t>
            </a:r>
            <a:endParaRPr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marR="0" lvl="0" indent="0" algn="l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49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Scalable globally with zero incremental cost</a:t>
            </a:r>
            <a:endParaRPr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67" name="Google Shape;267;p22"/>
          <p:cNvSpPr txBox="1"/>
          <p:nvPr/>
        </p:nvSpPr>
        <p:spPr>
          <a:xfrm>
            <a:off x="1028700" y="9450400"/>
            <a:ext cx="43629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49" i="0" u="none" strike="noStrike" cap="none">
                <a:solidFill>
                  <a:srgbClr val="D9D9D9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Confidential</a:t>
            </a:r>
            <a:endParaRPr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268" name="Google Shape;268;p22"/>
          <p:cNvSpPr txBox="1"/>
          <p:nvPr/>
        </p:nvSpPr>
        <p:spPr>
          <a:xfrm>
            <a:off x="16771163" y="9275400"/>
            <a:ext cx="10449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399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Roboto SemiBold"/>
                <a:ea typeface="Roboto SemiBold"/>
                <a:sym typeface="Roboto SemiBold"/>
              </a:rPr>
              <a:t>10</a:t>
            </a:r>
            <a:endParaRPr dirty="0"/>
          </a:p>
        </p:txBody>
      </p:sp>
      <p:sp>
        <p:nvSpPr>
          <p:cNvPr id="2" name="TextBox 19">
            <a:extLst>
              <a:ext uri="{FF2B5EF4-FFF2-40B4-BE49-F238E27FC236}">
                <a16:creationId xmlns:a16="http://schemas.microsoft.com/office/drawing/2014/main" id="{4BC834C7-4190-02C6-8C05-626C14F1FA5B}"/>
              </a:ext>
            </a:extLst>
          </p:cNvPr>
          <p:cNvSpPr txBox="1"/>
          <p:nvPr/>
        </p:nvSpPr>
        <p:spPr>
          <a:xfrm>
            <a:off x="-490224" y="1847900"/>
            <a:ext cx="10049451" cy="1080000"/>
          </a:xfrm>
          <a:prstGeom prst="roundRect">
            <a:avLst/>
          </a:prstGeom>
          <a:gradFill>
            <a:gsLst>
              <a:gs pos="52000">
                <a:srgbClr val="A200FE"/>
              </a:gs>
              <a:gs pos="0">
                <a:srgbClr val="FF0080"/>
              </a:gs>
              <a:gs pos="100000">
                <a:srgbClr val="5500FF"/>
              </a:gs>
            </a:gsLst>
            <a:lin ang="2700000" scaled="0"/>
          </a:gradFill>
        </p:spPr>
        <p:txBody>
          <a:bodyPr wrap="square" lIns="72000" tIns="72000" rIns="72000" bIns="72000" rtlCol="0" anchor="ctr">
            <a:noAutofit/>
          </a:bodyPr>
          <a:lstStyle/>
          <a:p>
            <a:pPr lvl="0" algn="ctr">
              <a:lnSpc>
                <a:spcPct val="139982"/>
              </a:lnSpc>
            </a:pPr>
            <a:r>
              <a:rPr lang="en-US" sz="4000" dirty="0">
                <a:solidFill>
                  <a:schemeClr val="lt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Low-Cost, High-ROI Structure</a:t>
            </a:r>
          </a:p>
        </p:txBody>
      </p:sp>
      <p:sp>
        <p:nvSpPr>
          <p:cNvPr id="6" name="Google Shape;257;p22">
            <a:extLst>
              <a:ext uri="{FF2B5EF4-FFF2-40B4-BE49-F238E27FC236}">
                <a16:creationId xmlns:a16="http://schemas.microsoft.com/office/drawing/2014/main" id="{4F32ED29-F036-D1E0-CE07-6E4D9D1F3C2F}"/>
              </a:ext>
            </a:extLst>
          </p:cNvPr>
          <p:cNvSpPr/>
          <p:nvPr/>
        </p:nvSpPr>
        <p:spPr>
          <a:xfrm>
            <a:off x="11752926" y="3408670"/>
            <a:ext cx="2687431" cy="2111380"/>
          </a:xfrm>
          <a:custGeom>
            <a:avLst/>
            <a:gdLst/>
            <a:ahLst/>
            <a:cxnLst/>
            <a:rect l="l" t="t" r="r" b="b"/>
            <a:pathLst>
              <a:path w="707796" h="556080" extrusionOk="0">
                <a:moveTo>
                  <a:pt x="123875" y="0"/>
                </a:moveTo>
                <a:lnTo>
                  <a:pt x="583922" y="0"/>
                </a:lnTo>
                <a:cubicBezTo>
                  <a:pt x="652336" y="0"/>
                  <a:pt x="707796" y="55461"/>
                  <a:pt x="707796" y="123875"/>
                </a:cubicBezTo>
                <a:lnTo>
                  <a:pt x="707796" y="432205"/>
                </a:lnTo>
                <a:cubicBezTo>
                  <a:pt x="707796" y="465059"/>
                  <a:pt x="694745" y="496567"/>
                  <a:pt x="671514" y="519798"/>
                </a:cubicBezTo>
                <a:cubicBezTo>
                  <a:pt x="648283" y="543029"/>
                  <a:pt x="616775" y="556080"/>
                  <a:pt x="583922" y="556080"/>
                </a:cubicBezTo>
                <a:lnTo>
                  <a:pt x="123875" y="556080"/>
                </a:lnTo>
                <a:cubicBezTo>
                  <a:pt x="91021" y="556080"/>
                  <a:pt x="59513" y="543029"/>
                  <a:pt x="36282" y="519798"/>
                </a:cubicBezTo>
                <a:cubicBezTo>
                  <a:pt x="13051" y="496567"/>
                  <a:pt x="0" y="465059"/>
                  <a:pt x="0" y="432205"/>
                </a:cubicBezTo>
                <a:lnTo>
                  <a:pt x="0" y="123875"/>
                </a:lnTo>
                <a:cubicBezTo>
                  <a:pt x="0" y="91021"/>
                  <a:pt x="13051" y="59513"/>
                  <a:pt x="36282" y="36282"/>
                </a:cubicBezTo>
                <a:cubicBezTo>
                  <a:pt x="59513" y="13051"/>
                  <a:pt x="91021" y="0"/>
                  <a:pt x="123875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55" name="Google Shape;255;p22"/>
          <p:cNvSpPr txBox="1"/>
          <p:nvPr/>
        </p:nvSpPr>
        <p:spPr>
          <a:xfrm>
            <a:off x="11752925" y="3408670"/>
            <a:ext cx="2687432" cy="2089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99" i="0" u="none" strike="noStrike" cap="none" dirty="0">
                <a:solidFill>
                  <a:schemeClr val="bg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90% +</a:t>
            </a:r>
            <a:endParaRPr dirty="0">
              <a:solidFill>
                <a:schemeClr val="bg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marL="0" marR="0" lvl="0" indent="0" algn="ctr" rtl="0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99" i="0" u="none" strike="noStrike" cap="none" dirty="0">
                <a:solidFill>
                  <a:schemeClr val="bg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Gross Margin</a:t>
            </a:r>
            <a:endParaRPr dirty="0">
              <a:solidFill>
                <a:schemeClr val="bg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23" title="Frame 45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93350" y="424950"/>
            <a:ext cx="1622725" cy="6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3"/>
          <p:cNvSpPr txBox="1"/>
          <p:nvPr/>
        </p:nvSpPr>
        <p:spPr>
          <a:xfrm>
            <a:off x="1028693" y="505500"/>
            <a:ext cx="7788300" cy="9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 i="0" u="none" strike="noStrike" cap="none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Use of Funds</a:t>
            </a:r>
            <a:endParaRPr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286" name="Google Shape;286;p23"/>
          <p:cNvSpPr txBox="1"/>
          <p:nvPr/>
        </p:nvSpPr>
        <p:spPr>
          <a:xfrm>
            <a:off x="1028700" y="9450400"/>
            <a:ext cx="43629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49" i="0" u="none" strike="noStrike" cap="none">
                <a:solidFill>
                  <a:srgbClr val="D9D9D9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Confidential</a:t>
            </a:r>
            <a:endParaRPr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287" name="Google Shape;287;p23"/>
          <p:cNvSpPr txBox="1"/>
          <p:nvPr/>
        </p:nvSpPr>
        <p:spPr>
          <a:xfrm>
            <a:off x="16771163" y="9275400"/>
            <a:ext cx="10449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399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11</a:t>
            </a:r>
            <a:endParaRPr dirty="0"/>
          </a:p>
        </p:txBody>
      </p:sp>
      <p:pic>
        <p:nvPicPr>
          <p:cNvPr id="3" name="Picture 2" descr="A graph with a pie chart&#10;&#10;AI-generated content may be incorrect.">
            <a:extLst>
              <a:ext uri="{FF2B5EF4-FFF2-40B4-BE49-F238E27FC236}">
                <a16:creationId xmlns:a16="http://schemas.microsoft.com/office/drawing/2014/main" id="{4BB13021-FA01-49E0-B506-963165A1EAC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7034" t="14683" r="34117" b="18728"/>
          <a:stretch>
            <a:fillRect/>
          </a:stretch>
        </p:blipFill>
        <p:spPr>
          <a:xfrm>
            <a:off x="6315075" y="2905501"/>
            <a:ext cx="7215188" cy="6956549"/>
          </a:xfrm>
          <a:prstGeom prst="rect">
            <a:avLst/>
          </a:prstGeom>
        </p:spPr>
      </p:pic>
      <p:sp>
        <p:nvSpPr>
          <p:cNvPr id="4" name="TextBox 19">
            <a:extLst>
              <a:ext uri="{FF2B5EF4-FFF2-40B4-BE49-F238E27FC236}">
                <a16:creationId xmlns:a16="http://schemas.microsoft.com/office/drawing/2014/main" id="{61BC6973-EDCA-14AF-B82B-C1EF5D56C2DF}"/>
              </a:ext>
            </a:extLst>
          </p:cNvPr>
          <p:cNvSpPr txBox="1"/>
          <p:nvPr/>
        </p:nvSpPr>
        <p:spPr>
          <a:xfrm>
            <a:off x="-515844" y="1655700"/>
            <a:ext cx="12303031" cy="1080000"/>
          </a:xfrm>
          <a:prstGeom prst="roundRect">
            <a:avLst/>
          </a:prstGeom>
          <a:gradFill>
            <a:gsLst>
              <a:gs pos="52000">
                <a:srgbClr val="A200FE"/>
              </a:gs>
              <a:gs pos="0">
                <a:srgbClr val="FF0080"/>
              </a:gs>
              <a:gs pos="100000">
                <a:srgbClr val="5500FF"/>
              </a:gs>
            </a:gsLst>
            <a:lin ang="2700000" scaled="0"/>
          </a:gradFill>
        </p:spPr>
        <p:txBody>
          <a:bodyPr wrap="square" lIns="72000" tIns="72000" rIns="72000" bIns="72000" rtlCol="0" anchor="ctr">
            <a:noAutofit/>
          </a:bodyPr>
          <a:lstStyle/>
          <a:p>
            <a:pPr lvl="0" algn="ctr">
              <a:lnSpc>
                <a:spcPct val="139982"/>
              </a:lnSpc>
            </a:pPr>
            <a:r>
              <a:rPr lang="en-US" sz="4000" dirty="0">
                <a:solidFill>
                  <a:schemeClr val="lt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$1M Raise: Convertible Note – Cap &amp; Collar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4"/>
          <p:cNvSpPr txBox="1"/>
          <p:nvPr/>
        </p:nvSpPr>
        <p:spPr>
          <a:xfrm>
            <a:off x="1028700" y="505500"/>
            <a:ext cx="12664500" cy="9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 i="0" u="none" strike="noStrike" cap="none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Team</a:t>
            </a:r>
            <a:endParaRPr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pic>
        <p:nvPicPr>
          <p:cNvPr id="298" name="Google Shape;298;p24" title="Frame 45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93350" y="424950"/>
            <a:ext cx="1622725" cy="6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24"/>
          <p:cNvSpPr/>
          <p:nvPr/>
        </p:nvSpPr>
        <p:spPr>
          <a:xfrm>
            <a:off x="3528025" y="3412527"/>
            <a:ext cx="2613152" cy="2613152"/>
          </a:xfrm>
          <a:custGeom>
            <a:avLst/>
            <a:gdLst/>
            <a:ahLst/>
            <a:cxnLst/>
            <a:rect l="l" t="t" r="r" b="b"/>
            <a:pathLst>
              <a:path w="812800" h="812800" extrusionOk="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27319" t="-6258" r="-78196" b="-91545"/>
            </a:stretch>
          </a:blipFill>
          <a:ln>
            <a:noFill/>
          </a:ln>
        </p:spPr>
        <p:txBody>
          <a:bodyPr spcFirstLastPara="1" wrap="square" lIns="103700" tIns="103700" rIns="103700" bIns="103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4"/>
          <p:cNvSpPr/>
          <p:nvPr/>
        </p:nvSpPr>
        <p:spPr>
          <a:xfrm>
            <a:off x="11593081" y="3412513"/>
            <a:ext cx="2613152" cy="2613152"/>
          </a:xfrm>
          <a:custGeom>
            <a:avLst/>
            <a:gdLst/>
            <a:ahLst/>
            <a:cxnLst/>
            <a:rect l="l" t="t" r="r" b="b"/>
            <a:pathLst>
              <a:path w="812800" h="812800" extrusionOk="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4519" b="-4519"/>
            </a:stretch>
          </a:blipFill>
          <a:ln>
            <a:noFill/>
          </a:ln>
        </p:spPr>
        <p:txBody>
          <a:bodyPr spcFirstLastPara="1" wrap="square" lIns="103700" tIns="103700" rIns="103700" bIns="103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88"/>
          </a:p>
        </p:txBody>
      </p:sp>
      <p:sp>
        <p:nvSpPr>
          <p:cNvPr id="302" name="Google Shape;302;p24"/>
          <p:cNvSpPr/>
          <p:nvPr/>
        </p:nvSpPr>
        <p:spPr>
          <a:xfrm>
            <a:off x="11707381" y="7610159"/>
            <a:ext cx="856444" cy="724380"/>
          </a:xfrm>
          <a:custGeom>
            <a:avLst/>
            <a:gdLst/>
            <a:ahLst/>
            <a:cxnLst/>
            <a:rect l="l" t="t" r="r" b="b"/>
            <a:pathLst>
              <a:path w="578374" h="578374" extrusionOk="0">
                <a:moveTo>
                  <a:pt x="0" y="0"/>
                </a:moveTo>
                <a:lnTo>
                  <a:pt x="578374" y="0"/>
                </a:lnTo>
                <a:lnTo>
                  <a:pt x="578374" y="578373"/>
                </a:lnTo>
                <a:lnTo>
                  <a:pt x="0" y="57837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03" name="Google Shape;303;p24"/>
          <p:cNvSpPr/>
          <p:nvPr/>
        </p:nvSpPr>
        <p:spPr>
          <a:xfrm>
            <a:off x="12977860" y="7695299"/>
            <a:ext cx="1428530" cy="554100"/>
          </a:xfrm>
          <a:custGeom>
            <a:avLst/>
            <a:gdLst/>
            <a:ahLst/>
            <a:cxnLst/>
            <a:rect l="l" t="t" r="r" b="b"/>
            <a:pathLst>
              <a:path w="1010654" h="442415" extrusionOk="0">
                <a:moveTo>
                  <a:pt x="0" y="0"/>
                </a:moveTo>
                <a:lnTo>
                  <a:pt x="1010655" y="0"/>
                </a:lnTo>
                <a:lnTo>
                  <a:pt x="1010655" y="442415"/>
                </a:lnTo>
                <a:lnTo>
                  <a:pt x="0" y="44241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04" name="Google Shape;304;p24"/>
          <p:cNvSpPr txBox="1"/>
          <p:nvPr/>
        </p:nvSpPr>
        <p:spPr>
          <a:xfrm>
            <a:off x="1348322" y="6299805"/>
            <a:ext cx="6972557" cy="1378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Founder Hello Aida, AI educator and creative technologist in AI, blockchain, &amp; digital transformation. Co-founded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NFTy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-ART </a:t>
            </a:r>
            <a:r>
              <a:rPr lang="en-US" sz="1600" dirty="0"/>
              <a:t>+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African NFT Art Collective. </a:t>
            </a:r>
            <a:r>
              <a:rPr lang="en-US" sz="1600" dirty="0"/>
              <a:t>Winner of the 2023 Women in Tech Africa Arts Award in Cape Town. Global Finalist for the 2023 Women in Tech Art-Tech category in Dubai</a:t>
            </a:r>
            <a:endParaRPr sz="1600" dirty="0"/>
          </a:p>
        </p:txBody>
      </p:sp>
      <p:sp>
        <p:nvSpPr>
          <p:cNvPr id="305" name="Google Shape;305;p24"/>
          <p:cNvSpPr txBox="1"/>
          <p:nvPr/>
        </p:nvSpPr>
        <p:spPr>
          <a:xfrm>
            <a:off x="10142550" y="6299805"/>
            <a:ext cx="5514214" cy="1052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29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 Architect par excellence. Proficient in leading-edge development platforms and planetary scale deployments. </a:t>
            </a:r>
            <a:r>
              <a:rPr lang="en-US" sz="1629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KaZaa</a:t>
            </a:r>
            <a:r>
              <a:rPr lang="en-US" sz="1629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1629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Altnet</a:t>
            </a:r>
            <a:r>
              <a:rPr lang="en-US" sz="1629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). </a:t>
            </a:r>
            <a:r>
              <a:rPr lang="en-US" sz="1629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MidletEarth</a:t>
            </a:r>
            <a:r>
              <a:rPr lang="en-US" sz="1629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1629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Airgames</a:t>
            </a:r>
            <a:r>
              <a:rPr lang="en-US" sz="1629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Spin3. </a:t>
            </a:r>
            <a:r>
              <a:rPr lang="en-US" sz="1629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FrisB</a:t>
            </a:r>
            <a:r>
              <a:rPr lang="en-US" sz="1629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</p:txBody>
      </p:sp>
      <p:sp>
        <p:nvSpPr>
          <p:cNvPr id="306" name="Google Shape;306;p24"/>
          <p:cNvSpPr txBox="1"/>
          <p:nvPr/>
        </p:nvSpPr>
        <p:spPr>
          <a:xfrm>
            <a:off x="1028700" y="9450400"/>
            <a:ext cx="43629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49" i="0" u="none" strike="noStrike" cap="none" dirty="0">
                <a:solidFill>
                  <a:srgbClr val="D9D9D9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Confidential</a:t>
            </a:r>
            <a:endParaRPr dirty="0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307" name="Google Shape;307;p24"/>
          <p:cNvSpPr txBox="1"/>
          <p:nvPr/>
        </p:nvSpPr>
        <p:spPr>
          <a:xfrm>
            <a:off x="16771163" y="9275400"/>
            <a:ext cx="10449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399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12</a:t>
            </a:r>
            <a:endParaRPr dirty="0"/>
          </a:p>
        </p:txBody>
      </p:sp>
      <p:sp>
        <p:nvSpPr>
          <p:cNvPr id="308" name="Google Shape;308;p24"/>
          <p:cNvSpPr/>
          <p:nvPr/>
        </p:nvSpPr>
        <p:spPr>
          <a:xfrm>
            <a:off x="13692125" y="3674864"/>
            <a:ext cx="2085426" cy="485838"/>
          </a:xfrm>
          <a:prstGeom prst="flowChartTerminator">
            <a:avLst/>
          </a:prstGeom>
          <a:solidFill>
            <a:schemeClr val="tx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39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24"/>
          <p:cNvSpPr txBox="1"/>
          <p:nvPr/>
        </p:nvSpPr>
        <p:spPr>
          <a:xfrm>
            <a:off x="13666988" y="3540289"/>
            <a:ext cx="21357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ctr" rtl="0">
              <a:lnSpc>
                <a:spcPct val="13997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400" dirty="0">
                <a:solidFill>
                  <a:schemeClr val="bg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Ash Brener</a:t>
            </a:r>
            <a:endParaRPr sz="32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95EF7F-2829-99C0-BA62-423CE12BA184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30664" t="39299" r="30585" b="40474"/>
          <a:stretch>
            <a:fillRect/>
          </a:stretch>
        </p:blipFill>
        <p:spPr>
          <a:xfrm>
            <a:off x="3080084" y="7830026"/>
            <a:ext cx="3892473" cy="1142850"/>
          </a:xfrm>
          <a:prstGeom prst="rect">
            <a:avLst/>
          </a:prstGeom>
        </p:spPr>
      </p:pic>
      <p:sp>
        <p:nvSpPr>
          <p:cNvPr id="7" name="TextBox 19">
            <a:extLst>
              <a:ext uri="{FF2B5EF4-FFF2-40B4-BE49-F238E27FC236}">
                <a16:creationId xmlns:a16="http://schemas.microsoft.com/office/drawing/2014/main" id="{7E32273C-8263-5CE7-8712-A0C6E9C2C5C5}"/>
              </a:ext>
            </a:extLst>
          </p:cNvPr>
          <p:cNvSpPr txBox="1"/>
          <p:nvPr/>
        </p:nvSpPr>
        <p:spPr>
          <a:xfrm>
            <a:off x="-486002" y="1805198"/>
            <a:ext cx="16314189" cy="1304099"/>
          </a:xfrm>
          <a:prstGeom prst="roundRect">
            <a:avLst/>
          </a:prstGeom>
          <a:gradFill>
            <a:gsLst>
              <a:gs pos="52000">
                <a:srgbClr val="A200FE"/>
              </a:gs>
              <a:gs pos="0">
                <a:srgbClr val="FF0080"/>
              </a:gs>
              <a:gs pos="100000">
                <a:srgbClr val="5500FF"/>
              </a:gs>
            </a:gsLst>
            <a:lin ang="2700000" scaled="0"/>
          </a:gradFill>
        </p:spPr>
        <p:txBody>
          <a:bodyPr wrap="square" lIns="72000" tIns="72000" rIns="72000" bIns="72000" rtlCol="0" anchor="ctr">
            <a:noAutofit/>
          </a:bodyPr>
          <a:lstStyle/>
          <a:p>
            <a:pPr lvl="0">
              <a:lnSpc>
                <a:spcPct val="139975"/>
              </a:lnSpc>
            </a:pPr>
            <a:r>
              <a:rPr lang="en-US" sz="2800" dirty="0">
                <a:solidFill>
                  <a:schemeClr val="lt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	Technologists &amp; AI enthusiasts with deep expertise in web engineering &amp; automation. </a:t>
            </a:r>
            <a:br>
              <a:rPr lang="en-US" sz="2800" dirty="0">
                <a:solidFill>
                  <a:schemeClr val="lt1"/>
                </a:solidFill>
                <a:latin typeface="Roboto SemiBold"/>
                <a:ea typeface="Roboto SemiBold"/>
                <a:cs typeface="Roboto SemiBold"/>
                <a:sym typeface="Roboto SemiBold"/>
              </a:rPr>
            </a:br>
            <a:r>
              <a:rPr lang="en-US" sz="2800" dirty="0">
                <a:solidFill>
                  <a:schemeClr val="lt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	Proven execution track record with a mission to upgrade the web for everyone, everywhere.</a:t>
            </a:r>
          </a:p>
        </p:txBody>
      </p:sp>
      <p:sp>
        <p:nvSpPr>
          <p:cNvPr id="295" name="Google Shape;295;p24"/>
          <p:cNvSpPr/>
          <p:nvPr/>
        </p:nvSpPr>
        <p:spPr>
          <a:xfrm>
            <a:off x="5661127" y="3676803"/>
            <a:ext cx="2307042" cy="485838"/>
          </a:xfrm>
          <a:prstGeom prst="flowChartTerminator">
            <a:avLst/>
          </a:prstGeom>
          <a:solidFill>
            <a:schemeClr val="tx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26839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24"/>
          <p:cNvSpPr txBox="1"/>
          <p:nvPr/>
        </p:nvSpPr>
        <p:spPr>
          <a:xfrm>
            <a:off x="5789357" y="3552645"/>
            <a:ext cx="21357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ctr" rtl="0">
              <a:lnSpc>
                <a:spcPct val="1399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bg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Leora Hessen</a:t>
            </a:r>
            <a:endParaRPr sz="32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4" title="Frame 45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93350" y="424950"/>
            <a:ext cx="1622725" cy="6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4"/>
          <p:cNvSpPr txBox="1"/>
          <p:nvPr/>
        </p:nvSpPr>
        <p:spPr>
          <a:xfrm>
            <a:off x="1028700" y="505500"/>
            <a:ext cx="9619500" cy="9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What is </a:t>
            </a:r>
            <a:r>
              <a:rPr lang="en-US" sz="650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Hurri</a:t>
            </a:r>
            <a:r>
              <a:rPr lang="en-US" sz="650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?</a:t>
            </a:r>
            <a:endParaRPr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1028700" y="2369525"/>
            <a:ext cx="6771000" cy="31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AI</a:t>
            </a:r>
            <a:r>
              <a:rPr lang="en-US" sz="360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 powered website renovation service that instantly transforms outdated sites into modern, high-converting digital storefronts.</a:t>
            </a:r>
            <a:endParaRPr sz="36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01" name="Google Shape;101;p14"/>
          <p:cNvSpPr txBox="1"/>
          <p:nvPr/>
        </p:nvSpPr>
        <p:spPr>
          <a:xfrm>
            <a:off x="1028700" y="9450400"/>
            <a:ext cx="43629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49" i="0" u="none" strike="noStrike" cap="none">
                <a:solidFill>
                  <a:srgbClr val="D9D9D9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Confidential</a:t>
            </a:r>
            <a:endParaRPr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BA8D07-252D-7E8B-2738-40526B0E12D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5138" t="5678" r="33326" b="23224"/>
          <a:stretch>
            <a:fillRect/>
          </a:stretch>
        </p:blipFill>
        <p:spPr>
          <a:xfrm>
            <a:off x="9996927" y="1800225"/>
            <a:ext cx="6196423" cy="7858126"/>
          </a:xfrm>
          <a:prstGeom prst="rect">
            <a:avLst/>
          </a:prstGeom>
          <a:effectLst>
            <a:outerShdw blurRad="814627" dist="38100" dir="10800000" algn="r" rotWithShape="0">
              <a:prstClr val="black">
                <a:alpha val="40000"/>
              </a:prstClr>
            </a:outerShdw>
          </a:effectLst>
        </p:spPr>
      </p:pic>
      <p:sp>
        <p:nvSpPr>
          <p:cNvPr id="4" name="Google Shape;119;p15">
            <a:extLst>
              <a:ext uri="{FF2B5EF4-FFF2-40B4-BE49-F238E27FC236}">
                <a16:creationId xmlns:a16="http://schemas.microsoft.com/office/drawing/2014/main" id="{AD1930CD-E2EE-FA1F-9D7E-D972CCE2866F}"/>
              </a:ext>
            </a:extLst>
          </p:cNvPr>
          <p:cNvSpPr txBox="1"/>
          <p:nvPr/>
        </p:nvSpPr>
        <p:spPr>
          <a:xfrm>
            <a:off x="16771175" y="9273400"/>
            <a:ext cx="1044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399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2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/>
          <p:nvPr/>
        </p:nvSpPr>
        <p:spPr>
          <a:xfrm>
            <a:off x="1205430" y="243288"/>
            <a:ext cx="2088600" cy="10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 i="0" u="none" strike="noStrike" cap="none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Why</a:t>
            </a:r>
            <a:endParaRPr dirty="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09" name="Google Shape;109;p15" title="Frame 45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93350" y="424950"/>
            <a:ext cx="1622725" cy="6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5"/>
          <p:cNvSpPr txBox="1"/>
          <p:nvPr/>
        </p:nvSpPr>
        <p:spPr>
          <a:xfrm>
            <a:off x="3672975" y="3971138"/>
            <a:ext cx="82989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998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30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Damage credibility &amp; trust   </a:t>
            </a:r>
            <a:endParaRPr sz="3300"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3672975" y="5188750"/>
            <a:ext cx="8298900" cy="7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998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349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Reduce client acquisition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5"/>
          <p:cNvSpPr txBox="1"/>
          <p:nvPr/>
        </p:nvSpPr>
        <p:spPr>
          <a:xfrm>
            <a:off x="3686974" y="6355575"/>
            <a:ext cx="5812625" cy="906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998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349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Sign of business stagnation</a:t>
            </a: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5"/>
          <p:cNvSpPr txBox="1"/>
          <p:nvPr/>
        </p:nvSpPr>
        <p:spPr>
          <a:xfrm>
            <a:off x="3686975" y="7541175"/>
            <a:ext cx="9506400" cy="7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35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Lacking the time, skills, or urgency to fix it.</a:t>
            </a:r>
            <a:endParaRPr sz="3200" dirty="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19" name="Google Shape;119;p15"/>
          <p:cNvSpPr txBox="1"/>
          <p:nvPr/>
        </p:nvSpPr>
        <p:spPr>
          <a:xfrm>
            <a:off x="16771175" y="9273400"/>
            <a:ext cx="10449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399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Roboto SemiBold"/>
                <a:ea typeface="Roboto SemiBold"/>
                <a:sym typeface="Roboto SemiBold"/>
              </a:rPr>
              <a:t>3</a:t>
            </a:r>
            <a:endParaRPr dirty="0"/>
          </a:p>
        </p:txBody>
      </p:sp>
      <p:sp>
        <p:nvSpPr>
          <p:cNvPr id="120" name="Google Shape;120;p15"/>
          <p:cNvSpPr txBox="1"/>
          <p:nvPr/>
        </p:nvSpPr>
        <p:spPr>
          <a:xfrm>
            <a:off x="1028700" y="9450400"/>
            <a:ext cx="43629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49" i="0" u="none" strike="noStrike" cap="none">
                <a:solidFill>
                  <a:srgbClr val="D9D9D9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Confidential</a:t>
            </a:r>
            <a:endParaRPr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A5CD6BCF-9E7F-F452-A171-5B3EADCA8D7A}"/>
              </a:ext>
            </a:extLst>
          </p:cNvPr>
          <p:cNvSpPr txBox="1"/>
          <p:nvPr/>
        </p:nvSpPr>
        <p:spPr>
          <a:xfrm>
            <a:off x="-344826" y="2026713"/>
            <a:ext cx="15330826" cy="1080000"/>
          </a:xfrm>
          <a:prstGeom prst="roundRect">
            <a:avLst/>
          </a:prstGeom>
          <a:gradFill>
            <a:gsLst>
              <a:gs pos="52000">
                <a:srgbClr val="A200FE"/>
              </a:gs>
              <a:gs pos="0">
                <a:srgbClr val="FF0080"/>
              </a:gs>
              <a:gs pos="100000">
                <a:srgbClr val="5500FF"/>
              </a:gs>
            </a:gsLst>
            <a:lin ang="2700000" scaled="0"/>
          </a:gradFill>
        </p:spPr>
        <p:txBody>
          <a:bodyPr wrap="square" lIns="72000" tIns="72000" rIns="72000" bIns="72000" rtlCol="0" anchor="ctr">
            <a:noAutofit/>
          </a:bodyPr>
          <a:lstStyle/>
          <a:p>
            <a:pPr lvl="0" algn="ctr">
              <a:lnSpc>
                <a:spcPct val="139982"/>
              </a:lnSpc>
            </a:pPr>
            <a:r>
              <a:rPr lang="en-US" sz="4000" dirty="0">
                <a:solidFill>
                  <a:schemeClr val="lt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Millions of professionals operate with outdated websites:</a:t>
            </a:r>
          </a:p>
        </p:txBody>
      </p:sp>
      <p:pic>
        <p:nvPicPr>
          <p:cNvPr id="16" name="Picture 15" descr="A screenshot of a phone&#10;&#10;AI-generated content may be incorrect.">
            <a:extLst>
              <a:ext uri="{FF2B5EF4-FFF2-40B4-BE49-F238E27FC236}">
                <a16:creationId xmlns:a16="http://schemas.microsoft.com/office/drawing/2014/main" id="{DD42ECEC-6E0B-1077-6163-6ECD733D460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3370" t="21046" r="47667" b="69511"/>
          <a:stretch>
            <a:fillRect/>
          </a:stretch>
        </p:blipFill>
        <p:spPr>
          <a:xfrm>
            <a:off x="2249730" y="4037788"/>
            <a:ext cx="1593273" cy="944287"/>
          </a:xfrm>
          <a:prstGeom prst="rect">
            <a:avLst/>
          </a:prstGeom>
        </p:spPr>
      </p:pic>
      <p:pic>
        <p:nvPicPr>
          <p:cNvPr id="17" name="Picture 16" descr="A screenshot of a phone&#10;&#10;AI-generated content may be incorrect.">
            <a:extLst>
              <a:ext uri="{FF2B5EF4-FFF2-40B4-BE49-F238E27FC236}">
                <a16:creationId xmlns:a16="http://schemas.microsoft.com/office/drawing/2014/main" id="{9ECAF5D5-79E3-F09D-41FA-2F99C09B70F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3370" t="29999" r="47667" b="58295"/>
          <a:stretch>
            <a:fillRect/>
          </a:stretch>
        </p:blipFill>
        <p:spPr>
          <a:xfrm>
            <a:off x="2372944" y="4988263"/>
            <a:ext cx="1470059" cy="1080000"/>
          </a:xfrm>
          <a:prstGeom prst="rect">
            <a:avLst/>
          </a:prstGeom>
        </p:spPr>
      </p:pic>
      <p:pic>
        <p:nvPicPr>
          <p:cNvPr id="18" name="Picture 17" descr="A screenshot of a phone&#10;&#10;AI-generated content may be incorrect.">
            <a:extLst>
              <a:ext uri="{FF2B5EF4-FFF2-40B4-BE49-F238E27FC236}">
                <a16:creationId xmlns:a16="http://schemas.microsoft.com/office/drawing/2014/main" id="{07F0FB88-CB82-1F9D-A33C-DBA0DB42B63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3370" t="42268" r="47667" b="46026"/>
          <a:stretch>
            <a:fillRect/>
          </a:stretch>
        </p:blipFill>
        <p:spPr>
          <a:xfrm>
            <a:off x="2372945" y="6343199"/>
            <a:ext cx="1470059" cy="1080001"/>
          </a:xfrm>
          <a:prstGeom prst="rect">
            <a:avLst/>
          </a:prstGeom>
        </p:spPr>
      </p:pic>
      <p:pic>
        <p:nvPicPr>
          <p:cNvPr id="19" name="Picture 18" descr="A screenshot of a phone&#10;&#10;AI-generated content may be incorrect.">
            <a:extLst>
              <a:ext uri="{FF2B5EF4-FFF2-40B4-BE49-F238E27FC236}">
                <a16:creationId xmlns:a16="http://schemas.microsoft.com/office/drawing/2014/main" id="{1A98F03E-5521-23D7-638C-DEBE21D0CE3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3370" t="55338" r="47667" b="32987"/>
          <a:stretch>
            <a:fillRect/>
          </a:stretch>
        </p:blipFill>
        <p:spPr>
          <a:xfrm>
            <a:off x="2364280" y="7555030"/>
            <a:ext cx="1470059" cy="107714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/>
          <p:nvPr/>
        </p:nvSpPr>
        <p:spPr>
          <a:xfrm>
            <a:off x="1028700" y="505500"/>
            <a:ext cx="11811000" cy="9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Problem</a:t>
            </a:r>
            <a:endParaRPr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26" name="Google Shape;126;p16" title="Frame 45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93350" y="424950"/>
            <a:ext cx="1622725" cy="6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6"/>
          <p:cNvSpPr txBox="1"/>
          <p:nvPr/>
        </p:nvSpPr>
        <p:spPr>
          <a:xfrm>
            <a:off x="3405388" y="3875004"/>
            <a:ext cx="10946100" cy="36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1B+ websites exist; most outdated or low-quality.</a:t>
            </a:r>
            <a:endParaRPr sz="36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Clients judge instantly online, old sites lose trust.</a:t>
            </a:r>
            <a:endParaRPr sz="36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</a:t>
            </a:r>
            <a:endParaRPr sz="36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DIY is too complex. Agencies are too expensive.</a:t>
            </a:r>
            <a:endParaRPr sz="36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" name="Google Shape;131;p16"/>
          <p:cNvSpPr txBox="1"/>
          <p:nvPr/>
        </p:nvSpPr>
        <p:spPr>
          <a:xfrm>
            <a:off x="1028700" y="9450400"/>
            <a:ext cx="43629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49" i="0" u="none" strike="noStrike" cap="none">
                <a:solidFill>
                  <a:srgbClr val="D9D9D9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Confidential</a:t>
            </a:r>
            <a:endParaRPr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32" name="Google Shape;132;p16"/>
          <p:cNvSpPr txBox="1"/>
          <p:nvPr/>
        </p:nvSpPr>
        <p:spPr>
          <a:xfrm>
            <a:off x="16771175" y="9273400"/>
            <a:ext cx="10449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399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Roboto SemiBold"/>
                <a:ea typeface="Roboto SemiBold"/>
                <a:sym typeface="Roboto SemiBold"/>
              </a:rPr>
              <a:t>4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3EA3D8-0908-07C6-028A-E1A3AB2923A9}"/>
              </a:ext>
            </a:extLst>
          </p:cNvPr>
          <p:cNvSpPr txBox="1">
            <a:spLocks noChangeAspect="1"/>
          </p:cNvSpPr>
          <p:nvPr/>
        </p:nvSpPr>
        <p:spPr>
          <a:xfrm>
            <a:off x="2175263" y="3772313"/>
            <a:ext cx="980699" cy="980699"/>
          </a:xfrm>
          <a:prstGeom prst="ellipse">
            <a:avLst/>
          </a:prstGeom>
          <a:gradFill>
            <a:gsLst>
              <a:gs pos="0">
                <a:srgbClr val="FF0080"/>
              </a:gs>
              <a:gs pos="100000">
                <a:srgbClr val="A200FE"/>
              </a:gs>
            </a:gsLst>
            <a:lin ang="2700000" scaled="0"/>
          </a:gradFill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 Bold" panose="020B0604020202020204"/>
                <a:ea typeface="+mn-ea"/>
                <a:cs typeface="+mn-cs"/>
              </a:rPr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BD1831-11B0-5BC4-C8E1-97A1BB44103B}"/>
              </a:ext>
            </a:extLst>
          </p:cNvPr>
          <p:cNvSpPr txBox="1">
            <a:spLocks noChangeAspect="1"/>
          </p:cNvSpPr>
          <p:nvPr/>
        </p:nvSpPr>
        <p:spPr>
          <a:xfrm>
            <a:off x="2175262" y="5356181"/>
            <a:ext cx="980699" cy="980699"/>
          </a:xfrm>
          <a:prstGeom prst="ellipse">
            <a:avLst/>
          </a:prstGeom>
          <a:gradFill>
            <a:gsLst>
              <a:gs pos="0">
                <a:srgbClr val="FF0080"/>
              </a:gs>
              <a:gs pos="100000">
                <a:srgbClr val="A200FE"/>
              </a:gs>
            </a:gsLst>
            <a:lin ang="2700000" scaled="0"/>
          </a:gradFill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3000" kern="1200" dirty="0">
                <a:solidFill>
                  <a:srgbClr val="FFFFFF"/>
                </a:solidFill>
                <a:latin typeface="Exo 2 Bold" panose="020B0604020202020204"/>
                <a:ea typeface="+mn-ea"/>
                <a:cs typeface="+mn-cs"/>
              </a:rPr>
              <a:t>2</a:t>
            </a:r>
            <a:endParaRPr kumimoji="0" lang="en-GB" sz="3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xo 2 Bold" panose="020B060402020202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C0C7B5-5C7D-4E19-ED28-93ED0CACBEA9}"/>
              </a:ext>
            </a:extLst>
          </p:cNvPr>
          <p:cNvSpPr txBox="1">
            <a:spLocks noChangeAspect="1"/>
          </p:cNvSpPr>
          <p:nvPr/>
        </p:nvSpPr>
        <p:spPr>
          <a:xfrm>
            <a:off x="2229451" y="6885833"/>
            <a:ext cx="980699" cy="980699"/>
          </a:xfrm>
          <a:prstGeom prst="ellipse">
            <a:avLst/>
          </a:prstGeom>
          <a:gradFill>
            <a:gsLst>
              <a:gs pos="0">
                <a:srgbClr val="FF0080"/>
              </a:gs>
              <a:gs pos="100000">
                <a:srgbClr val="A200FE"/>
              </a:gs>
            </a:gsLst>
            <a:lin ang="2700000" scaled="0"/>
          </a:gradFill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3000" kern="1200" dirty="0">
                <a:solidFill>
                  <a:srgbClr val="FFFFFF"/>
                </a:solidFill>
                <a:latin typeface="Exo 2 Bold" panose="020B0604020202020204"/>
                <a:ea typeface="+mn-ea"/>
                <a:cs typeface="+mn-cs"/>
              </a:rPr>
              <a:t>3</a:t>
            </a:r>
            <a:endParaRPr kumimoji="0" lang="en-GB" sz="3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xo 2 Bold" panose="020B0604020202020204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7"/>
          <p:cNvSpPr txBox="1"/>
          <p:nvPr/>
        </p:nvSpPr>
        <p:spPr>
          <a:xfrm>
            <a:off x="1028700" y="505500"/>
            <a:ext cx="6258900" cy="9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 i="0" u="none" strike="noStrike" cap="none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Solution</a:t>
            </a:r>
            <a:endParaRPr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pic>
        <p:nvPicPr>
          <p:cNvPr id="140" name="Google Shape;140;p17" title="Frame 45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93350" y="424950"/>
            <a:ext cx="1622725" cy="6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7"/>
          <p:cNvSpPr txBox="1"/>
          <p:nvPr/>
        </p:nvSpPr>
        <p:spPr>
          <a:xfrm>
            <a:off x="2527000" y="4384375"/>
            <a:ext cx="82989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300" dirty="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AI scans &amp; identifies outdated sites.</a:t>
            </a:r>
            <a:endParaRPr sz="3300" dirty="0"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43" name="Google Shape;143;p17"/>
          <p:cNvSpPr txBox="1"/>
          <p:nvPr/>
        </p:nvSpPr>
        <p:spPr>
          <a:xfrm>
            <a:off x="2527000" y="5600986"/>
            <a:ext cx="109605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dirty="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Removes decision friction &amp; drives instant conversion.</a:t>
            </a:r>
            <a:endParaRPr sz="3300" dirty="0"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44" name="Google Shape;144;p17"/>
          <p:cNvSpPr txBox="1"/>
          <p:nvPr/>
        </p:nvSpPr>
        <p:spPr>
          <a:xfrm>
            <a:off x="2527000" y="6740136"/>
            <a:ext cx="93039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300" dirty="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Delivers “gifted” live preview + instant purchase.</a:t>
            </a:r>
            <a:endParaRPr sz="3300" dirty="0"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pic>
        <p:nvPicPr>
          <p:cNvPr id="145" name="Google Shape;145;p17" title="bcb4828a65d7e011522627b5353aa105 1.png"/>
          <p:cNvPicPr preferRelativeResize="0"/>
          <p:nvPr/>
        </p:nvPicPr>
        <p:blipFill rotWithShape="1">
          <a:blip r:embed="rId4">
            <a:alphaModFix/>
          </a:blip>
          <a:srcRect l="6356" t="10380" r="55000" b="2534"/>
          <a:stretch/>
        </p:blipFill>
        <p:spPr>
          <a:xfrm>
            <a:off x="13063200" y="1854750"/>
            <a:ext cx="5224800" cy="8432250"/>
          </a:xfrm>
          <a:prstGeom prst="rect">
            <a:avLst/>
          </a:prstGeom>
          <a:noFill/>
          <a:ln>
            <a:noFill/>
          </a:ln>
          <a:effectLst>
            <a:outerShdw blurRad="937972" dist="38100" dir="10800000" sx="103000" sy="103000" algn="r" rotWithShape="0">
              <a:prstClr val="black">
                <a:alpha val="40000"/>
              </a:prstClr>
            </a:outerShdw>
          </a:effectLst>
        </p:spPr>
      </p:pic>
      <p:sp>
        <p:nvSpPr>
          <p:cNvPr id="150" name="Google Shape;150;p17"/>
          <p:cNvSpPr txBox="1"/>
          <p:nvPr/>
        </p:nvSpPr>
        <p:spPr>
          <a:xfrm>
            <a:off x="1028700" y="9450400"/>
            <a:ext cx="43629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49" i="0" u="none" strike="noStrike" cap="none">
                <a:solidFill>
                  <a:srgbClr val="D9D9D9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Confidential</a:t>
            </a:r>
            <a:endParaRPr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185F292-57FC-8FBD-489E-858330D28ED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40710" t="19473" r="50000" b="30763"/>
          <a:stretch>
            <a:fillRect/>
          </a:stretch>
        </p:blipFill>
        <p:spPr>
          <a:xfrm>
            <a:off x="1226438" y="4181001"/>
            <a:ext cx="1245142" cy="3751684"/>
          </a:xfrm>
          <a:prstGeom prst="rect">
            <a:avLst/>
          </a:prstGeom>
        </p:spPr>
      </p:pic>
      <p:sp>
        <p:nvSpPr>
          <p:cNvPr id="4" name="TextBox 19">
            <a:extLst>
              <a:ext uri="{FF2B5EF4-FFF2-40B4-BE49-F238E27FC236}">
                <a16:creationId xmlns:a16="http://schemas.microsoft.com/office/drawing/2014/main" id="{ADD74D71-7E78-7510-897C-DFE1F6360D4F}"/>
              </a:ext>
            </a:extLst>
          </p:cNvPr>
          <p:cNvSpPr txBox="1"/>
          <p:nvPr/>
        </p:nvSpPr>
        <p:spPr>
          <a:xfrm>
            <a:off x="-358681" y="2223793"/>
            <a:ext cx="10049451" cy="1080000"/>
          </a:xfrm>
          <a:prstGeom prst="roundRect">
            <a:avLst/>
          </a:prstGeom>
          <a:gradFill>
            <a:gsLst>
              <a:gs pos="52000">
                <a:srgbClr val="A200FE"/>
              </a:gs>
              <a:gs pos="0">
                <a:srgbClr val="FF0080"/>
              </a:gs>
              <a:gs pos="100000">
                <a:srgbClr val="5500FF"/>
              </a:gs>
            </a:gsLst>
            <a:lin ang="2700000" scaled="0"/>
          </a:gradFill>
        </p:spPr>
        <p:txBody>
          <a:bodyPr wrap="square" lIns="72000" tIns="72000" rIns="72000" bIns="72000" rtlCol="0" anchor="ctr">
            <a:noAutofit/>
          </a:bodyPr>
          <a:lstStyle/>
          <a:p>
            <a:pPr lvl="0" algn="ctr">
              <a:lnSpc>
                <a:spcPct val="139982"/>
              </a:lnSpc>
            </a:pPr>
            <a:r>
              <a:rPr lang="en-US" sz="4000" dirty="0">
                <a:solidFill>
                  <a:schemeClr val="lt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Hurri proactively renovates the web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/>
          <p:nvPr/>
        </p:nvSpPr>
        <p:spPr>
          <a:xfrm>
            <a:off x="2368425" y="4650868"/>
            <a:ext cx="14012700" cy="18288"/>
          </a:xfrm>
          <a:prstGeom prst="rect">
            <a:avLst/>
          </a:prstGeom>
          <a:solidFill>
            <a:schemeClr val="dk1"/>
          </a:solidFill>
          <a:ln w="63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18"/>
          <p:cNvSpPr txBox="1"/>
          <p:nvPr/>
        </p:nvSpPr>
        <p:spPr>
          <a:xfrm>
            <a:off x="1027575" y="5594625"/>
            <a:ext cx="2752500" cy="14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49" i="0" u="none" strike="noStrike" cap="none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Google Maps API + AI grades outdated sites</a:t>
            </a:r>
            <a:endParaRPr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57" name="Google Shape;157;p18"/>
          <p:cNvSpPr txBox="1"/>
          <p:nvPr/>
        </p:nvSpPr>
        <p:spPr>
          <a:xfrm>
            <a:off x="7982324" y="5567075"/>
            <a:ext cx="2898300" cy="14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49" i="0" u="none" strike="noStrike" cap="none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AI auto-generates a modern responsive site</a:t>
            </a:r>
            <a:endParaRPr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58" name="Google Shape;158;p18"/>
          <p:cNvSpPr txBox="1"/>
          <p:nvPr/>
        </p:nvSpPr>
        <p:spPr>
          <a:xfrm>
            <a:off x="4504950" y="5567075"/>
            <a:ext cx="2752500" cy="14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49" i="0" u="none" strike="noStrike" cap="none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Crawler captures full content &amp; structure</a:t>
            </a:r>
            <a:endParaRPr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59" name="Google Shape;159;p18"/>
          <p:cNvSpPr txBox="1"/>
          <p:nvPr/>
        </p:nvSpPr>
        <p:spPr>
          <a:xfrm>
            <a:off x="11552470" y="5567086"/>
            <a:ext cx="2577900" cy="24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49" i="0" u="none" strike="noStrike" cap="none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Personalized email with screenshot &amp; live preview</a:t>
            </a:r>
            <a:endParaRPr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marL="0" marR="0" lvl="0" indent="0" algn="ctr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49" i="0" u="none" strike="noStrike" cap="none"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60" name="Google Shape;160;p18"/>
          <p:cNvSpPr txBox="1"/>
          <p:nvPr/>
        </p:nvSpPr>
        <p:spPr>
          <a:xfrm>
            <a:off x="14802223" y="5594625"/>
            <a:ext cx="2752500" cy="19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49" i="0" u="none" strike="noStrike" cap="none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Instant editing panel + one-click purchase</a:t>
            </a:r>
            <a:endParaRPr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marL="0" marR="0" lvl="0" indent="0" algn="ctr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49" i="0" u="none" strike="noStrike" cap="none"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61" name="Google Shape;161;p18"/>
          <p:cNvSpPr txBox="1"/>
          <p:nvPr/>
        </p:nvSpPr>
        <p:spPr>
          <a:xfrm>
            <a:off x="17259300" y="9356039"/>
            <a:ext cx="2943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62" name="Google Shape;162;p18"/>
          <p:cNvSpPr txBox="1"/>
          <p:nvPr/>
        </p:nvSpPr>
        <p:spPr>
          <a:xfrm>
            <a:off x="1027575" y="9450400"/>
            <a:ext cx="43629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49" i="0" u="none" strike="noStrike" cap="none">
                <a:solidFill>
                  <a:srgbClr val="D9D9D9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Confidential</a:t>
            </a:r>
            <a:endParaRPr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63" name="Google Shape;163;p18"/>
          <p:cNvSpPr txBox="1"/>
          <p:nvPr/>
        </p:nvSpPr>
        <p:spPr>
          <a:xfrm>
            <a:off x="1027583" y="505500"/>
            <a:ext cx="9446700" cy="9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 i="0" u="none" strike="noStrike" cap="none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How it works</a:t>
            </a:r>
            <a:endParaRPr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pic>
        <p:nvPicPr>
          <p:cNvPr id="165" name="Google Shape;165;p18" title="Frame 45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93350" y="424950"/>
            <a:ext cx="1622725" cy="6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8"/>
          <p:cNvSpPr txBox="1"/>
          <p:nvPr/>
        </p:nvSpPr>
        <p:spPr>
          <a:xfrm>
            <a:off x="1478775" y="3312138"/>
            <a:ext cx="1908000" cy="5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449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Identify</a:t>
            </a:r>
            <a:endParaRPr sz="3200"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67" name="Google Shape;167;p18"/>
          <p:cNvSpPr txBox="1"/>
          <p:nvPr/>
        </p:nvSpPr>
        <p:spPr>
          <a:xfrm>
            <a:off x="4998900" y="3312138"/>
            <a:ext cx="1822500" cy="5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449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Scrape</a:t>
            </a:r>
            <a:endParaRPr sz="3200"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68" name="Google Shape;168;p18"/>
          <p:cNvSpPr txBox="1"/>
          <p:nvPr/>
        </p:nvSpPr>
        <p:spPr>
          <a:xfrm>
            <a:off x="8506425" y="3312138"/>
            <a:ext cx="1908000" cy="5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449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Rebuild</a:t>
            </a:r>
            <a:endParaRPr sz="3200"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69" name="Google Shape;169;p18"/>
          <p:cNvSpPr txBox="1"/>
          <p:nvPr/>
        </p:nvSpPr>
        <p:spPr>
          <a:xfrm>
            <a:off x="11789025" y="3312138"/>
            <a:ext cx="2162700" cy="5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449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Deliver</a:t>
            </a:r>
            <a:endParaRPr sz="3200"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70" name="Google Shape;170;p18"/>
          <p:cNvSpPr txBox="1"/>
          <p:nvPr/>
        </p:nvSpPr>
        <p:spPr>
          <a:xfrm>
            <a:off x="15030675" y="3312138"/>
            <a:ext cx="2353500" cy="5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49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Convert</a:t>
            </a:r>
            <a:endParaRPr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76" name="Google Shape;176;p18"/>
          <p:cNvSpPr txBox="1"/>
          <p:nvPr/>
        </p:nvSpPr>
        <p:spPr>
          <a:xfrm>
            <a:off x="16771163" y="9275400"/>
            <a:ext cx="10449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399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Roboto SemiBold"/>
                <a:ea typeface="Roboto SemiBold"/>
                <a:sym typeface="Roboto SemiBold"/>
              </a:rPr>
              <a:t>6</a:t>
            </a:r>
            <a:endParaRPr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258712-11D2-AE69-288F-B1178B309FFE}"/>
              </a:ext>
            </a:extLst>
          </p:cNvPr>
          <p:cNvSpPr txBox="1">
            <a:spLocks noChangeAspect="1"/>
          </p:cNvSpPr>
          <p:nvPr/>
        </p:nvSpPr>
        <p:spPr>
          <a:xfrm>
            <a:off x="2098425" y="4376124"/>
            <a:ext cx="540000" cy="540000"/>
          </a:xfrm>
          <a:prstGeom prst="ellipse">
            <a:avLst/>
          </a:prstGeom>
          <a:gradFill>
            <a:gsLst>
              <a:gs pos="0">
                <a:srgbClr val="FF0080"/>
              </a:gs>
              <a:gs pos="100000">
                <a:srgbClr val="A200FE"/>
              </a:gs>
            </a:gsLst>
            <a:lin ang="2700000" scaled="0"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xo 2 Bold" panose="020B06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60469E-607E-607F-A9B3-8EE038609BF9}"/>
              </a:ext>
            </a:extLst>
          </p:cNvPr>
          <p:cNvSpPr txBox="1">
            <a:spLocks noChangeAspect="1"/>
          </p:cNvSpPr>
          <p:nvPr/>
        </p:nvSpPr>
        <p:spPr>
          <a:xfrm>
            <a:off x="5611200" y="4376124"/>
            <a:ext cx="540000" cy="540000"/>
          </a:xfrm>
          <a:prstGeom prst="ellipse">
            <a:avLst/>
          </a:prstGeom>
          <a:gradFill>
            <a:gsLst>
              <a:gs pos="0">
                <a:srgbClr val="FF0080"/>
              </a:gs>
              <a:gs pos="100000">
                <a:srgbClr val="A200FE"/>
              </a:gs>
            </a:gsLst>
            <a:lin ang="2700000" scaled="0"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xo 2 Bold" panose="020B06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B1BF3C-BE8E-9081-6605-11FDB3C87E1C}"/>
              </a:ext>
            </a:extLst>
          </p:cNvPr>
          <p:cNvSpPr txBox="1">
            <a:spLocks noChangeAspect="1"/>
          </p:cNvSpPr>
          <p:nvPr/>
        </p:nvSpPr>
        <p:spPr>
          <a:xfrm>
            <a:off x="9190425" y="4376124"/>
            <a:ext cx="540000" cy="540000"/>
          </a:xfrm>
          <a:prstGeom prst="ellipse">
            <a:avLst/>
          </a:prstGeom>
          <a:gradFill>
            <a:gsLst>
              <a:gs pos="0">
                <a:srgbClr val="FF0080"/>
              </a:gs>
              <a:gs pos="100000">
                <a:srgbClr val="A200FE"/>
              </a:gs>
            </a:gsLst>
            <a:lin ang="2700000" scaled="0"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xo 2 Bold" panose="020B060402020202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0CEFDF-349B-E816-D1C0-77D83C47FA6D}"/>
              </a:ext>
            </a:extLst>
          </p:cNvPr>
          <p:cNvSpPr txBox="1">
            <a:spLocks noChangeAspect="1"/>
          </p:cNvSpPr>
          <p:nvPr/>
        </p:nvSpPr>
        <p:spPr>
          <a:xfrm>
            <a:off x="12600375" y="4376124"/>
            <a:ext cx="540000" cy="540000"/>
          </a:xfrm>
          <a:prstGeom prst="ellipse">
            <a:avLst/>
          </a:prstGeom>
          <a:gradFill>
            <a:gsLst>
              <a:gs pos="0">
                <a:srgbClr val="FF0080"/>
              </a:gs>
              <a:gs pos="100000">
                <a:srgbClr val="A200FE"/>
              </a:gs>
            </a:gsLst>
            <a:lin ang="2700000" scaled="0"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xo 2 Bold" panose="020B0604020202020204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C24CE8-731F-8420-1E4F-A211ABD9AE88}"/>
              </a:ext>
            </a:extLst>
          </p:cNvPr>
          <p:cNvSpPr txBox="1">
            <a:spLocks noChangeAspect="1"/>
          </p:cNvSpPr>
          <p:nvPr/>
        </p:nvSpPr>
        <p:spPr>
          <a:xfrm>
            <a:off x="16016339" y="4376124"/>
            <a:ext cx="540000" cy="540000"/>
          </a:xfrm>
          <a:prstGeom prst="ellipse">
            <a:avLst/>
          </a:prstGeom>
          <a:gradFill>
            <a:gsLst>
              <a:gs pos="0">
                <a:srgbClr val="FF0080"/>
              </a:gs>
              <a:gs pos="100000">
                <a:srgbClr val="A200FE"/>
              </a:gs>
            </a:gsLst>
            <a:lin ang="2700000" scaled="0"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xo 2 Bold" panose="020B0604020202020204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/>
        </p:nvSpPr>
        <p:spPr>
          <a:xfrm>
            <a:off x="1075050" y="505500"/>
            <a:ext cx="8233500" cy="9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 i="0" u="none" strike="noStrike" cap="none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Technology</a:t>
            </a:r>
            <a:endParaRPr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pic>
        <p:nvPicPr>
          <p:cNvPr id="183" name="Google Shape;183;p19" title="Frame 45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93350" y="424950"/>
            <a:ext cx="1622725" cy="6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9"/>
          <p:cNvSpPr/>
          <p:nvPr/>
        </p:nvSpPr>
        <p:spPr>
          <a:xfrm>
            <a:off x="3241123" y="3211151"/>
            <a:ext cx="677788" cy="677788"/>
          </a:xfrm>
          <a:custGeom>
            <a:avLst/>
            <a:gdLst/>
            <a:ahLst/>
            <a:cxnLst/>
            <a:rect l="l" t="t" r="r" b="b"/>
            <a:pathLst>
              <a:path w="584300" h="584300" extrusionOk="0">
                <a:moveTo>
                  <a:pt x="0" y="0"/>
                </a:moveTo>
                <a:lnTo>
                  <a:pt x="584300" y="0"/>
                </a:lnTo>
                <a:lnTo>
                  <a:pt x="584300" y="584300"/>
                </a:lnTo>
                <a:lnTo>
                  <a:pt x="0" y="5843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86" name="Google Shape;186;p19"/>
          <p:cNvSpPr/>
          <p:nvPr/>
        </p:nvSpPr>
        <p:spPr>
          <a:xfrm>
            <a:off x="9362675" y="3167088"/>
            <a:ext cx="860844" cy="765934"/>
          </a:xfrm>
          <a:custGeom>
            <a:avLst/>
            <a:gdLst/>
            <a:ahLst/>
            <a:cxnLst/>
            <a:rect l="l" t="t" r="r" b="b"/>
            <a:pathLst>
              <a:path w="738922" h="657454" extrusionOk="0">
                <a:moveTo>
                  <a:pt x="0" y="0"/>
                </a:moveTo>
                <a:lnTo>
                  <a:pt x="738923" y="0"/>
                </a:lnTo>
                <a:lnTo>
                  <a:pt x="738923" y="657454"/>
                </a:lnTo>
                <a:lnTo>
                  <a:pt x="0" y="65745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l="-63299" t="-68776" r="-635231" b="-302455"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87" name="Google Shape;187;p19"/>
          <p:cNvSpPr/>
          <p:nvPr/>
        </p:nvSpPr>
        <p:spPr>
          <a:xfrm>
            <a:off x="14659975" y="3013087"/>
            <a:ext cx="1073925" cy="1073925"/>
          </a:xfrm>
          <a:custGeom>
            <a:avLst/>
            <a:gdLst/>
            <a:ahLst/>
            <a:cxnLst/>
            <a:rect l="l" t="t" r="r" b="b"/>
            <a:pathLst>
              <a:path w="987517" h="987517" extrusionOk="0">
                <a:moveTo>
                  <a:pt x="0" y="0"/>
                </a:moveTo>
                <a:lnTo>
                  <a:pt x="987517" y="0"/>
                </a:lnTo>
                <a:lnTo>
                  <a:pt x="987517" y="987516"/>
                </a:lnTo>
                <a:lnTo>
                  <a:pt x="0" y="9875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88" name="Google Shape;188;p19"/>
          <p:cNvSpPr/>
          <p:nvPr/>
        </p:nvSpPr>
        <p:spPr>
          <a:xfrm>
            <a:off x="2779133" y="6057486"/>
            <a:ext cx="1637836" cy="1637836"/>
          </a:xfrm>
          <a:custGeom>
            <a:avLst/>
            <a:gdLst/>
            <a:ahLst/>
            <a:cxnLst/>
            <a:rect l="l" t="t" r="r" b="b"/>
            <a:pathLst>
              <a:path w="1637836" h="1637836" extrusionOk="0">
                <a:moveTo>
                  <a:pt x="0" y="0"/>
                </a:moveTo>
                <a:lnTo>
                  <a:pt x="1637835" y="0"/>
                </a:lnTo>
                <a:lnTo>
                  <a:pt x="1637835" y="1637835"/>
                </a:lnTo>
                <a:lnTo>
                  <a:pt x="0" y="16378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89" name="Google Shape;189;p19"/>
          <p:cNvSpPr/>
          <p:nvPr/>
        </p:nvSpPr>
        <p:spPr>
          <a:xfrm>
            <a:off x="9373890" y="6460551"/>
            <a:ext cx="988308" cy="988308"/>
          </a:xfrm>
          <a:custGeom>
            <a:avLst/>
            <a:gdLst/>
            <a:ahLst/>
            <a:cxnLst/>
            <a:rect l="l" t="t" r="r" b="b"/>
            <a:pathLst>
              <a:path w="738922" h="738922" extrusionOk="0">
                <a:moveTo>
                  <a:pt x="0" y="0"/>
                </a:moveTo>
                <a:lnTo>
                  <a:pt x="738923" y="0"/>
                </a:lnTo>
                <a:lnTo>
                  <a:pt x="738923" y="738922"/>
                </a:lnTo>
                <a:lnTo>
                  <a:pt x="0" y="7389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90" name="Google Shape;190;p19"/>
          <p:cNvSpPr/>
          <p:nvPr/>
        </p:nvSpPr>
        <p:spPr>
          <a:xfrm>
            <a:off x="14569489" y="6584027"/>
            <a:ext cx="1404823" cy="584758"/>
          </a:xfrm>
          <a:custGeom>
            <a:avLst/>
            <a:gdLst/>
            <a:ahLst/>
            <a:cxnLst/>
            <a:rect l="l" t="t" r="r" b="b"/>
            <a:pathLst>
              <a:path w="1170686" h="487298" extrusionOk="0">
                <a:moveTo>
                  <a:pt x="0" y="0"/>
                </a:moveTo>
                <a:lnTo>
                  <a:pt x="1170685" y="0"/>
                </a:lnTo>
                <a:lnTo>
                  <a:pt x="1170685" y="487298"/>
                </a:lnTo>
                <a:lnTo>
                  <a:pt x="0" y="4872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91" name="Google Shape;191;p19"/>
          <p:cNvSpPr txBox="1"/>
          <p:nvPr/>
        </p:nvSpPr>
        <p:spPr>
          <a:xfrm>
            <a:off x="1075050" y="4119250"/>
            <a:ext cx="5166300" cy="16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7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02233D"/>
                </a:solidFill>
                <a:latin typeface="Roboto"/>
                <a:ea typeface="Roboto"/>
                <a:cs typeface="Roboto"/>
                <a:sym typeface="Roboto"/>
              </a:rPr>
              <a:t>Lead Generation</a:t>
            </a:r>
            <a:endParaRPr sz="3000" b="1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3997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i="0" u="none" strike="noStrike" cap="none">
                <a:solidFill>
                  <a:srgbClr val="02233D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Google Maps API + Python algorithms.</a:t>
            </a:r>
            <a:endParaRPr sz="2600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92" name="Google Shape;192;p19"/>
          <p:cNvSpPr txBox="1"/>
          <p:nvPr/>
        </p:nvSpPr>
        <p:spPr>
          <a:xfrm>
            <a:off x="7675523" y="4119259"/>
            <a:ext cx="4217700" cy="16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7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02233D"/>
                </a:solidFill>
                <a:latin typeface="Roboto"/>
                <a:ea typeface="Roboto"/>
                <a:cs typeface="Roboto"/>
                <a:sym typeface="Roboto"/>
              </a:rPr>
              <a:t>AI &amp; Content </a:t>
            </a:r>
            <a:endParaRPr sz="3000" b="1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3997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i="0" u="none" strike="noStrike" cap="none">
                <a:solidFill>
                  <a:srgbClr val="02233D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Beautiful Soup + Pydantic AI for content &amp; restructuring.</a:t>
            </a:r>
            <a:endParaRPr sz="2600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93" name="Google Shape;193;p19"/>
          <p:cNvSpPr txBox="1"/>
          <p:nvPr/>
        </p:nvSpPr>
        <p:spPr>
          <a:xfrm>
            <a:off x="13180938" y="4119248"/>
            <a:ext cx="4032000" cy="16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7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02233D"/>
                </a:solidFill>
                <a:latin typeface="Roboto"/>
                <a:ea typeface="Roboto"/>
                <a:cs typeface="Roboto"/>
                <a:sym typeface="Roboto"/>
              </a:rPr>
              <a:t>Frontend</a:t>
            </a:r>
            <a:endParaRPr sz="3000" b="1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3997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i="0" u="none" strike="noStrike" cap="none">
                <a:solidFill>
                  <a:srgbClr val="02233D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React Router + modern  responsive components.</a:t>
            </a:r>
            <a:endParaRPr sz="2600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94" name="Google Shape;194;p19"/>
          <p:cNvSpPr txBox="1"/>
          <p:nvPr/>
        </p:nvSpPr>
        <p:spPr>
          <a:xfrm>
            <a:off x="1531656" y="7550439"/>
            <a:ext cx="4132800" cy="16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7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02233D"/>
                </a:solidFill>
                <a:latin typeface="Roboto"/>
                <a:ea typeface="Roboto"/>
                <a:cs typeface="Roboto"/>
                <a:sym typeface="Roboto"/>
              </a:rPr>
              <a:t>Backend</a:t>
            </a:r>
            <a:endParaRPr sz="3000" b="1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3997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i="0" u="none" strike="noStrike" cap="none">
                <a:solidFill>
                  <a:srgbClr val="02233D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Python/Django, REST APIs, PostgreSQL + Celery.</a:t>
            </a:r>
            <a:endParaRPr sz="2600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95" name="Google Shape;195;p19"/>
          <p:cNvSpPr txBox="1"/>
          <p:nvPr/>
        </p:nvSpPr>
        <p:spPr>
          <a:xfrm>
            <a:off x="7829135" y="7550439"/>
            <a:ext cx="4217700" cy="16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7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02233D"/>
                </a:solidFill>
                <a:latin typeface="Roboto"/>
                <a:ea typeface="Roboto"/>
                <a:cs typeface="Roboto"/>
                <a:sym typeface="Roboto"/>
              </a:rPr>
              <a:t>Hosting &amp; Deployment</a:t>
            </a:r>
            <a:endParaRPr sz="3000" b="1" i="0" u="none" strike="noStrike" cap="none">
              <a:solidFill>
                <a:srgbClr val="02233D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3997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i="0" u="none" strike="noStrike" cap="none">
                <a:solidFill>
                  <a:srgbClr val="02233D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AWS + Digital Ocean </a:t>
            </a:r>
            <a:endParaRPr sz="26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marL="0" marR="0" lvl="0" indent="0" algn="ctr" rtl="0">
              <a:lnSpc>
                <a:spcPct val="13997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i="0" u="none" strike="noStrike" cap="none">
                <a:solidFill>
                  <a:srgbClr val="02233D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with auto-scaling infra.</a:t>
            </a:r>
            <a:endParaRPr sz="2600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96" name="Google Shape;196;p19"/>
          <p:cNvSpPr txBox="1"/>
          <p:nvPr/>
        </p:nvSpPr>
        <p:spPr>
          <a:xfrm>
            <a:off x="13073049" y="7550450"/>
            <a:ext cx="4397700" cy="16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7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02233D"/>
                </a:solidFill>
                <a:latin typeface="Roboto"/>
                <a:ea typeface="Roboto"/>
                <a:cs typeface="Roboto"/>
                <a:sym typeface="Roboto"/>
              </a:rPr>
              <a:t>Payments &amp; Comms </a:t>
            </a:r>
            <a:endParaRPr sz="3000" b="1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3997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i="0" u="none" strike="noStrike" cap="none">
                <a:solidFill>
                  <a:srgbClr val="02233D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SendGrid/Postmark + Stripe and real-time webhooks.</a:t>
            </a:r>
            <a:endParaRPr sz="2600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98" name="Google Shape;198;p19"/>
          <p:cNvSpPr txBox="1"/>
          <p:nvPr/>
        </p:nvSpPr>
        <p:spPr>
          <a:xfrm>
            <a:off x="1028700" y="9450400"/>
            <a:ext cx="43629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49" i="0" u="none" strike="noStrike" cap="none">
                <a:solidFill>
                  <a:srgbClr val="D9D9D9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Confidential</a:t>
            </a:r>
            <a:endParaRPr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99" name="Google Shape;199;p19"/>
          <p:cNvSpPr txBox="1"/>
          <p:nvPr/>
        </p:nvSpPr>
        <p:spPr>
          <a:xfrm>
            <a:off x="16771163" y="9275400"/>
            <a:ext cx="10449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399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Roboto SemiBold"/>
                <a:ea typeface="Roboto SemiBold"/>
                <a:sym typeface="Roboto SemiBold"/>
              </a:rPr>
              <a:t>7</a:t>
            </a:r>
            <a:endParaRPr dirty="0"/>
          </a:p>
        </p:txBody>
      </p:sp>
      <p:sp>
        <p:nvSpPr>
          <p:cNvPr id="2" name="TextBox 19">
            <a:extLst>
              <a:ext uri="{FF2B5EF4-FFF2-40B4-BE49-F238E27FC236}">
                <a16:creationId xmlns:a16="http://schemas.microsoft.com/office/drawing/2014/main" id="{AF8EC9D7-0505-984C-CAE4-6582A2C5D0EB}"/>
              </a:ext>
            </a:extLst>
          </p:cNvPr>
          <p:cNvSpPr txBox="1"/>
          <p:nvPr/>
        </p:nvSpPr>
        <p:spPr>
          <a:xfrm>
            <a:off x="-159256" y="1788013"/>
            <a:ext cx="15330826" cy="1080000"/>
          </a:xfrm>
          <a:prstGeom prst="roundRect">
            <a:avLst/>
          </a:prstGeom>
          <a:gradFill>
            <a:gsLst>
              <a:gs pos="52000">
                <a:srgbClr val="A200FE"/>
              </a:gs>
              <a:gs pos="0">
                <a:srgbClr val="FF0080"/>
              </a:gs>
              <a:gs pos="100000">
                <a:srgbClr val="5500FF"/>
              </a:gs>
            </a:gsLst>
            <a:lin ang="2700000" scaled="0"/>
          </a:gradFill>
        </p:spPr>
        <p:txBody>
          <a:bodyPr wrap="square" lIns="72000" tIns="72000" rIns="72000" bIns="72000" rtlCol="0" anchor="ctr">
            <a:noAutofit/>
          </a:bodyPr>
          <a:lstStyle/>
          <a:p>
            <a:pPr lvl="0" algn="ctr">
              <a:lnSpc>
                <a:spcPct val="139975"/>
              </a:lnSpc>
            </a:pPr>
            <a:r>
              <a:rPr lang="en-US" sz="4000" dirty="0">
                <a:solidFill>
                  <a:schemeClr val="lt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Tech comprises cutting-edge tools powering automation + scale.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0"/>
          <p:cNvSpPr txBox="1"/>
          <p:nvPr/>
        </p:nvSpPr>
        <p:spPr>
          <a:xfrm>
            <a:off x="1028700" y="505500"/>
            <a:ext cx="8233500" cy="9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TAM</a:t>
            </a:r>
            <a:endParaRPr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pic>
        <p:nvPicPr>
          <p:cNvPr id="205" name="Google Shape;205;p20" title="Frame 45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93350" y="424950"/>
            <a:ext cx="1622725" cy="6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0"/>
          <p:cNvSpPr txBox="1"/>
          <p:nvPr/>
        </p:nvSpPr>
        <p:spPr>
          <a:xfrm>
            <a:off x="825175" y="2717850"/>
            <a:ext cx="9416700" cy="5515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23261" marR="0" lvl="1" indent="-377568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 SemiBold"/>
              <a:buChar char="•"/>
            </a:pPr>
            <a:r>
              <a:rPr lang="en-US" sz="3200" i="0" u="none" strike="noStrike" cap="none" dirty="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1.1B+ active websites worldwide</a:t>
            </a:r>
            <a:endParaRPr sz="3200" dirty="0"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marL="723261" marR="0" lvl="1" indent="-377568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 SemiBold"/>
              <a:buChar char="•"/>
            </a:pPr>
            <a:r>
              <a:rPr lang="en-US" sz="3200" i="0" u="none" strike="noStrike" cap="none" dirty="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~65% outdated or low-quality</a:t>
            </a:r>
            <a:endParaRPr sz="3200" dirty="0"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marL="723261" marR="0" lvl="1" indent="-377568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 SemiBold"/>
              <a:buChar char="•"/>
            </a:pPr>
            <a:r>
              <a:rPr lang="en-US" sz="3200" i="0" u="none" strike="noStrike" cap="none" dirty="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Target market: ~715M professionals &amp; SMB sites</a:t>
            </a:r>
            <a:endParaRPr sz="3200" dirty="0"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marL="723261" marR="0" lvl="1" indent="-377568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 SemiBold"/>
              <a:buChar char="•"/>
            </a:pPr>
            <a:r>
              <a:rPr lang="en-US" sz="3200" i="0" u="none" strike="noStrike" cap="none" dirty="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Serviceable market (initial focus: English-speaking professionals): ~50M</a:t>
            </a:r>
            <a:endParaRPr sz="3200" dirty="0"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marL="723261" marR="0" lvl="1" indent="-377568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 SemiBold"/>
              <a:buChar char="•"/>
            </a:pPr>
            <a:r>
              <a:rPr lang="en-US" sz="3200" i="0" u="none" strike="noStrike" cap="none" dirty="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Capture goal: 1% = 500k sites @ $250/site → $125M</a:t>
            </a:r>
            <a:endParaRPr sz="3200" i="0" u="none" strike="noStrike" cap="none" dirty="0"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210" name="Google Shape;210;p20"/>
          <p:cNvSpPr txBox="1"/>
          <p:nvPr/>
        </p:nvSpPr>
        <p:spPr>
          <a:xfrm>
            <a:off x="1028700" y="9450400"/>
            <a:ext cx="43629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49" i="0" u="none" strike="noStrike" cap="none">
                <a:solidFill>
                  <a:srgbClr val="D9D9D9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Confidential</a:t>
            </a:r>
            <a:endParaRPr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211" name="Google Shape;211;p20"/>
          <p:cNvSpPr txBox="1"/>
          <p:nvPr/>
        </p:nvSpPr>
        <p:spPr>
          <a:xfrm>
            <a:off x="16771163" y="9275400"/>
            <a:ext cx="10449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399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Roboto SemiBold"/>
                <a:ea typeface="Roboto SemiBold"/>
                <a:sym typeface="Roboto SemiBold"/>
              </a:rPr>
              <a:t>8</a:t>
            </a:r>
            <a:endParaRPr dirty="0"/>
          </a:p>
        </p:txBody>
      </p:sp>
      <p:pic>
        <p:nvPicPr>
          <p:cNvPr id="7" name="Picture 6" descr="A white circle with a black background&#10;&#10;AI-generated content may be incorrect.">
            <a:extLst>
              <a:ext uri="{FF2B5EF4-FFF2-40B4-BE49-F238E27FC236}">
                <a16:creationId xmlns:a16="http://schemas.microsoft.com/office/drawing/2014/main" id="{2F50EB93-EAA2-2B41-F222-2DCECDA2FFA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4085" t="9287" r="26037" b="16840"/>
          <a:stretch>
            <a:fillRect/>
          </a:stretch>
        </p:blipFill>
        <p:spPr>
          <a:xfrm>
            <a:off x="9901238" y="2443163"/>
            <a:ext cx="8201026" cy="6832237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D407795-E119-51C1-6494-53A7074ED8F3}"/>
              </a:ext>
            </a:extLst>
          </p:cNvPr>
          <p:cNvSpPr/>
          <p:nvPr/>
        </p:nvSpPr>
        <p:spPr>
          <a:xfrm rot="10800000">
            <a:off x="12001421" y="5314377"/>
            <a:ext cx="4073887" cy="954363"/>
          </a:xfrm>
          <a:prstGeom prst="roundRect">
            <a:avLst/>
          </a:prstGeom>
          <a:solidFill>
            <a:srgbClr val="FEFEFE"/>
          </a:solidFill>
          <a:ln w="19050" cap="flat" cmpd="sng" algn="ctr">
            <a:noFill/>
            <a:prstDash val="solid"/>
            <a:miter lim="800000"/>
          </a:ln>
          <a:effectLst>
            <a:outerShdw blurRad="527467" dist="38100" dir="2700000" algn="tl" rotWithShape="0">
              <a:prstClr val="black">
                <a:alpha val="40000"/>
              </a:prstClr>
            </a:outerShdw>
          </a:effectLst>
        </p:spPr>
        <p:txBody>
          <a:bodyPr vert="vert270" rtlCol="0" anchor="ctr"/>
          <a:lstStyle/>
          <a:p>
            <a:pPr lvl="0" algn="ctr">
              <a:buClrTx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uLnTx/>
              <a:uFillTx/>
              <a:latin typeface="Exo 2 Regular" panose="020B0604020202020204"/>
              <a:ea typeface="+mn-ea"/>
              <a:cs typeface="+mn-cs"/>
            </a:endParaRPr>
          </a:p>
        </p:txBody>
      </p:sp>
      <p:sp>
        <p:nvSpPr>
          <p:cNvPr id="10" name="Google Shape;206;p20">
            <a:extLst>
              <a:ext uri="{FF2B5EF4-FFF2-40B4-BE49-F238E27FC236}">
                <a16:creationId xmlns:a16="http://schemas.microsoft.com/office/drawing/2014/main" id="{1849B83E-2536-443B-60A5-4D46673EBC44}"/>
              </a:ext>
            </a:extLst>
          </p:cNvPr>
          <p:cNvSpPr txBox="1"/>
          <p:nvPr/>
        </p:nvSpPr>
        <p:spPr>
          <a:xfrm>
            <a:off x="12001420" y="5489937"/>
            <a:ext cx="4073888" cy="603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45693" marR="0" lvl="1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</a:pPr>
            <a:r>
              <a:rPr lang="en-US" sz="2800" i="0" u="none" strike="noStrike" cap="none" dirty="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1bn+ active websites</a:t>
            </a:r>
            <a:endParaRPr sz="2800" i="0" u="none" strike="noStrike" cap="none" dirty="0"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1"/>
          <p:cNvSpPr txBox="1"/>
          <p:nvPr/>
        </p:nvSpPr>
        <p:spPr>
          <a:xfrm>
            <a:off x="1028700" y="505500"/>
            <a:ext cx="12209100" cy="9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 i="0" u="none" strike="noStrike" cap="none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What Customers Say</a:t>
            </a:r>
            <a:endParaRPr>
              <a:solidFill>
                <a:schemeClr val="dk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pic>
        <p:nvPicPr>
          <p:cNvPr id="220" name="Google Shape;220;p21" title="Frame 45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93350" y="424950"/>
            <a:ext cx="1622725" cy="677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1" name="Google Shape;221;p21"/>
          <p:cNvGrpSpPr/>
          <p:nvPr/>
        </p:nvGrpSpPr>
        <p:grpSpPr>
          <a:xfrm>
            <a:off x="1284881" y="4740562"/>
            <a:ext cx="4648894" cy="2990059"/>
            <a:chOff x="0" y="-95250"/>
            <a:chExt cx="1224392" cy="787500"/>
          </a:xfrm>
        </p:grpSpPr>
        <p:sp>
          <p:nvSpPr>
            <p:cNvPr id="222" name="Google Shape;222;p21"/>
            <p:cNvSpPr/>
            <p:nvPr/>
          </p:nvSpPr>
          <p:spPr>
            <a:xfrm>
              <a:off x="0" y="0"/>
              <a:ext cx="1224392" cy="692233"/>
            </a:xfrm>
            <a:custGeom>
              <a:avLst/>
              <a:gdLst/>
              <a:ahLst/>
              <a:cxnLst/>
              <a:rect l="l" t="t" r="r" b="b"/>
              <a:pathLst>
                <a:path w="1224392" h="692233" extrusionOk="0">
                  <a:moveTo>
                    <a:pt x="0" y="0"/>
                  </a:moveTo>
                  <a:lnTo>
                    <a:pt x="1224392" y="0"/>
                  </a:lnTo>
                  <a:lnTo>
                    <a:pt x="1224392" y="692233"/>
                  </a:lnTo>
                  <a:lnTo>
                    <a:pt x="0" y="692233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Google Shape;223;p21"/>
            <p:cNvSpPr txBox="1"/>
            <p:nvPr/>
          </p:nvSpPr>
          <p:spPr>
            <a:xfrm>
              <a:off x="0" y="-95250"/>
              <a:ext cx="1224300" cy="78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904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4" name="Google Shape;224;p21"/>
          <p:cNvGrpSpPr/>
          <p:nvPr/>
        </p:nvGrpSpPr>
        <p:grpSpPr>
          <a:xfrm>
            <a:off x="6983576" y="4784312"/>
            <a:ext cx="4648894" cy="2990059"/>
            <a:chOff x="0" y="-95250"/>
            <a:chExt cx="1224392" cy="787500"/>
          </a:xfrm>
        </p:grpSpPr>
        <p:sp>
          <p:nvSpPr>
            <p:cNvPr id="225" name="Google Shape;225;p21"/>
            <p:cNvSpPr/>
            <p:nvPr/>
          </p:nvSpPr>
          <p:spPr>
            <a:xfrm>
              <a:off x="0" y="0"/>
              <a:ext cx="1224392" cy="692233"/>
            </a:xfrm>
            <a:custGeom>
              <a:avLst/>
              <a:gdLst/>
              <a:ahLst/>
              <a:cxnLst/>
              <a:rect l="l" t="t" r="r" b="b"/>
              <a:pathLst>
                <a:path w="1224392" h="692233" extrusionOk="0">
                  <a:moveTo>
                    <a:pt x="0" y="0"/>
                  </a:moveTo>
                  <a:lnTo>
                    <a:pt x="1224392" y="0"/>
                  </a:lnTo>
                  <a:lnTo>
                    <a:pt x="1224392" y="692233"/>
                  </a:lnTo>
                  <a:lnTo>
                    <a:pt x="0" y="692233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6" name="Google Shape;226;p21"/>
            <p:cNvSpPr txBox="1"/>
            <p:nvPr/>
          </p:nvSpPr>
          <p:spPr>
            <a:xfrm>
              <a:off x="0" y="-95250"/>
              <a:ext cx="1224300" cy="78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904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7" name="Google Shape;227;p21"/>
          <p:cNvGrpSpPr/>
          <p:nvPr/>
        </p:nvGrpSpPr>
        <p:grpSpPr>
          <a:xfrm>
            <a:off x="12354226" y="4758170"/>
            <a:ext cx="4648894" cy="2990059"/>
            <a:chOff x="0" y="-95250"/>
            <a:chExt cx="1224392" cy="787500"/>
          </a:xfrm>
        </p:grpSpPr>
        <p:sp>
          <p:nvSpPr>
            <p:cNvPr id="228" name="Google Shape;228;p21"/>
            <p:cNvSpPr/>
            <p:nvPr/>
          </p:nvSpPr>
          <p:spPr>
            <a:xfrm>
              <a:off x="0" y="0"/>
              <a:ext cx="1224392" cy="692233"/>
            </a:xfrm>
            <a:custGeom>
              <a:avLst/>
              <a:gdLst/>
              <a:ahLst/>
              <a:cxnLst/>
              <a:rect l="l" t="t" r="r" b="b"/>
              <a:pathLst>
                <a:path w="1224392" h="692233" extrusionOk="0">
                  <a:moveTo>
                    <a:pt x="0" y="0"/>
                  </a:moveTo>
                  <a:lnTo>
                    <a:pt x="1224392" y="0"/>
                  </a:lnTo>
                  <a:lnTo>
                    <a:pt x="1224392" y="692233"/>
                  </a:lnTo>
                  <a:lnTo>
                    <a:pt x="0" y="692233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9" name="Google Shape;229;p21"/>
            <p:cNvSpPr txBox="1"/>
            <p:nvPr/>
          </p:nvSpPr>
          <p:spPr>
            <a:xfrm>
              <a:off x="0" y="-95250"/>
              <a:ext cx="1224300" cy="78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904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0" name="Google Shape;230;p21"/>
          <p:cNvGrpSpPr/>
          <p:nvPr/>
        </p:nvGrpSpPr>
        <p:grpSpPr>
          <a:xfrm>
            <a:off x="13706325" y="2929799"/>
            <a:ext cx="3296788" cy="1645956"/>
            <a:chOff x="0" y="-95250"/>
            <a:chExt cx="868284" cy="433500"/>
          </a:xfrm>
        </p:grpSpPr>
        <p:sp>
          <p:nvSpPr>
            <p:cNvPr id="231" name="Google Shape;231;p21"/>
            <p:cNvSpPr/>
            <p:nvPr/>
          </p:nvSpPr>
          <p:spPr>
            <a:xfrm>
              <a:off x="0" y="0"/>
              <a:ext cx="868284" cy="338249"/>
            </a:xfrm>
            <a:custGeom>
              <a:avLst/>
              <a:gdLst/>
              <a:ahLst/>
              <a:cxnLst/>
              <a:rect l="l" t="t" r="r" b="b"/>
              <a:pathLst>
                <a:path w="868284" h="338249" extrusionOk="0">
                  <a:moveTo>
                    <a:pt x="0" y="0"/>
                  </a:moveTo>
                  <a:lnTo>
                    <a:pt x="868284" y="0"/>
                  </a:lnTo>
                  <a:lnTo>
                    <a:pt x="868284" y="338249"/>
                  </a:lnTo>
                  <a:lnTo>
                    <a:pt x="0" y="338249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Google Shape;232;p21"/>
            <p:cNvSpPr txBox="1"/>
            <p:nvPr/>
          </p:nvSpPr>
          <p:spPr>
            <a:xfrm>
              <a:off x="0" y="-95250"/>
              <a:ext cx="868200" cy="43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904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3" name="Google Shape;233;p21"/>
          <p:cNvSpPr/>
          <p:nvPr/>
        </p:nvSpPr>
        <p:spPr>
          <a:xfrm>
            <a:off x="1284882" y="3382035"/>
            <a:ext cx="1335606" cy="1377618"/>
          </a:xfrm>
          <a:custGeom>
            <a:avLst/>
            <a:gdLst/>
            <a:ahLst/>
            <a:cxnLst/>
            <a:rect l="l" t="t" r="r" b="b"/>
            <a:pathLst>
              <a:path w="1335606" h="1377618" extrusionOk="0">
                <a:moveTo>
                  <a:pt x="0" y="0"/>
                </a:moveTo>
                <a:lnTo>
                  <a:pt x="1335606" y="0"/>
                </a:lnTo>
                <a:lnTo>
                  <a:pt x="1335606" y="1377618"/>
                </a:lnTo>
                <a:lnTo>
                  <a:pt x="0" y="13776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  <a:grayscl/>
            </a:blip>
            <a:stretch>
              <a:fillRect l="-27508" t="-155816" r="-809434" b="-349437"/>
            </a:stretch>
          </a:blip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234" name="Google Shape;234;p21"/>
          <p:cNvSpPr txBox="1"/>
          <p:nvPr/>
        </p:nvSpPr>
        <p:spPr>
          <a:xfrm>
            <a:off x="1301361" y="5353850"/>
            <a:ext cx="4957500" cy="27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6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i="0" u="none" strike="noStrike" cap="none">
                <a:solidFill>
                  <a:srgbClr val="000000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“Game-Changer for Our Business”</a:t>
            </a:r>
            <a:endParaRPr sz="22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marL="0" marR="0" lvl="0" indent="0" algn="l" rtl="0">
              <a:lnSpc>
                <a:spcPct val="13996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i="0" u="none" strike="noStrike" cap="none">
                <a:solidFill>
                  <a:srgbClr val="000000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We had a new site live in two days, and the results were instant. More leads, more bookings, and our clients keep complimenting us on the design. Hurri gave us growth on autopilot.</a:t>
            </a:r>
            <a:endParaRPr sz="2200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235" name="Google Shape;235;p21"/>
          <p:cNvSpPr txBox="1"/>
          <p:nvPr/>
        </p:nvSpPr>
        <p:spPr>
          <a:xfrm>
            <a:off x="6983575" y="5372750"/>
            <a:ext cx="4717200" cy="27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6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i="0" u="none" strike="noStrike" cap="none">
                <a:solidFill>
                  <a:srgbClr val="000000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“Sales Doubled Overnight”</a:t>
            </a:r>
            <a:endParaRPr sz="22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marL="0" marR="0" lvl="0" indent="0" algn="l" rtl="0">
              <a:lnSpc>
                <a:spcPct val="13996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i="0" u="none" strike="noStrike" cap="none">
                <a:solidFill>
                  <a:srgbClr val="000000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Our old website was holding us back. With Hurri, conversions jumped 60% in the first month and ad spend ROI skyrocketed. It feels like we unlocked a new engine for revenue.</a:t>
            </a:r>
            <a:endParaRPr sz="2200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236" name="Google Shape;236;p21"/>
          <p:cNvSpPr txBox="1"/>
          <p:nvPr/>
        </p:nvSpPr>
        <p:spPr>
          <a:xfrm>
            <a:off x="12446913" y="5329000"/>
            <a:ext cx="4554000" cy="27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6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i="0" u="none" strike="noStrike" cap="none">
                <a:solidFill>
                  <a:srgbClr val="000000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“Finally a Site That Works for Us”</a:t>
            </a:r>
            <a:endParaRPr sz="22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marL="0" marR="0" lvl="0" indent="0" algn="l" rtl="0">
              <a:lnSpc>
                <a:spcPct val="13996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i="0" u="none" strike="noStrike" cap="none">
                <a:solidFill>
                  <a:srgbClr val="000000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Before Hurri, our site was just a brochure. Now it books appointments, drives sales, and saves our team hours every week. The speed and polish blew us away.</a:t>
            </a:r>
            <a:endParaRPr sz="2200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237" name="Google Shape;237;p21"/>
          <p:cNvSpPr/>
          <p:nvPr/>
        </p:nvSpPr>
        <p:spPr>
          <a:xfrm>
            <a:off x="7049888" y="3425785"/>
            <a:ext cx="1270719" cy="1314761"/>
          </a:xfrm>
          <a:custGeom>
            <a:avLst/>
            <a:gdLst/>
            <a:ahLst/>
            <a:cxnLst/>
            <a:rect l="l" t="t" r="r" b="b"/>
            <a:pathLst>
              <a:path w="1270719" h="1314761" extrusionOk="0">
                <a:moveTo>
                  <a:pt x="0" y="0"/>
                </a:moveTo>
                <a:lnTo>
                  <a:pt x="1270719" y="0"/>
                </a:lnTo>
                <a:lnTo>
                  <a:pt x="1270719" y="1314761"/>
                </a:lnTo>
                <a:lnTo>
                  <a:pt x="0" y="13147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  <a:grayscl/>
            </a:blip>
            <a:stretch>
              <a:fillRect l="-351462" t="-163225" r="-533274" b="-370930"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38" name="Google Shape;238;p21"/>
          <p:cNvSpPr/>
          <p:nvPr/>
        </p:nvSpPr>
        <p:spPr>
          <a:xfrm>
            <a:off x="12354226" y="3382035"/>
            <a:ext cx="1288988" cy="1267119"/>
          </a:xfrm>
          <a:custGeom>
            <a:avLst/>
            <a:gdLst/>
            <a:ahLst/>
            <a:cxnLst/>
            <a:rect l="l" t="t" r="r" b="b"/>
            <a:pathLst>
              <a:path w="1288988" h="1267119" extrusionOk="0">
                <a:moveTo>
                  <a:pt x="0" y="0"/>
                </a:moveTo>
                <a:lnTo>
                  <a:pt x="1288988" y="0"/>
                </a:lnTo>
                <a:lnTo>
                  <a:pt x="1288988" y="1267119"/>
                </a:lnTo>
                <a:lnTo>
                  <a:pt x="0" y="12671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  <a:grayscl/>
            </a:blip>
            <a:stretch>
              <a:fillRect l="-669766" t="-170645" r="-201106" b="-387379"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39" name="Google Shape;239;p21"/>
          <p:cNvSpPr txBox="1"/>
          <p:nvPr/>
        </p:nvSpPr>
        <p:spPr>
          <a:xfrm>
            <a:off x="2729855" y="3450354"/>
            <a:ext cx="2208000" cy="10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49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Carla Mendez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399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49" i="0" u="none" strike="noStrike" cap="non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Operations Director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marR="0" lvl="0" indent="0" algn="just" rtl="0">
              <a:lnSpc>
                <a:spcPct val="1399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49" b="1" i="0" u="none" strike="noStrike" cap="none">
                <a:solidFill>
                  <a:srgbClr val="004AAD"/>
                </a:solidFill>
                <a:latin typeface="Roboto"/>
                <a:ea typeface="Roboto"/>
                <a:cs typeface="Roboto"/>
                <a:sym typeface="Roboto"/>
              </a:rPr>
              <a:t>BrightPath Consulting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0" name="Google Shape;240;p21"/>
          <p:cNvSpPr txBox="1"/>
          <p:nvPr/>
        </p:nvSpPr>
        <p:spPr>
          <a:xfrm>
            <a:off x="8425382" y="3494104"/>
            <a:ext cx="1691100" cy="10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49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David Okoro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399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49" i="0" u="none" strike="noStrike" cap="none">
                <a:solidFill>
                  <a:srgbClr val="000000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Founder</a:t>
            </a:r>
            <a:endParaRPr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marL="0" marR="0" lvl="0" indent="0" algn="just" rtl="0">
              <a:lnSpc>
                <a:spcPct val="1399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49" i="0" u="none" strike="noStrike" cap="none">
                <a:solidFill>
                  <a:srgbClr val="004AAD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Kora Homewares</a:t>
            </a:r>
            <a:endParaRPr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241" name="Google Shape;241;p21"/>
          <p:cNvSpPr txBox="1"/>
          <p:nvPr/>
        </p:nvSpPr>
        <p:spPr>
          <a:xfrm>
            <a:off x="13805139" y="3450354"/>
            <a:ext cx="2393100" cy="10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49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Thandiwe Jacobs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399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49" i="0" u="none" strike="noStrike" cap="none">
                <a:solidFill>
                  <a:srgbClr val="000000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Clini Manager</a:t>
            </a:r>
            <a:endParaRPr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marL="0" marR="0" lvl="0" indent="0" algn="just" rtl="0">
              <a:lnSpc>
                <a:spcPct val="1399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49" b="1" i="0" u="none" strike="noStrike" cap="none">
                <a:solidFill>
                  <a:srgbClr val="004AAD"/>
                </a:solidFill>
                <a:latin typeface="Roboto"/>
                <a:ea typeface="Roboto"/>
                <a:cs typeface="Roboto"/>
                <a:sym typeface="Roboto"/>
              </a:rPr>
              <a:t>Greenfield Primary Care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2" name="Google Shape;242;p21"/>
          <p:cNvSpPr txBox="1"/>
          <p:nvPr/>
        </p:nvSpPr>
        <p:spPr>
          <a:xfrm>
            <a:off x="1028700" y="9450400"/>
            <a:ext cx="43629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49" i="0" u="none" strike="noStrike" cap="none">
                <a:solidFill>
                  <a:srgbClr val="D9D9D9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Confidential</a:t>
            </a:r>
            <a:endParaRPr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243" name="Google Shape;243;p21"/>
          <p:cNvSpPr txBox="1"/>
          <p:nvPr/>
        </p:nvSpPr>
        <p:spPr>
          <a:xfrm>
            <a:off x="16771163" y="9275400"/>
            <a:ext cx="10449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399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Roboto SemiBold"/>
                <a:ea typeface="Roboto SemiBold"/>
                <a:sym typeface="Roboto SemiBold"/>
              </a:rPr>
              <a:t>9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</TotalTime>
  <Words>703</Words>
  <Application>Microsoft Macintosh PowerPoint</Application>
  <PresentationFormat>Custom</PresentationFormat>
  <Paragraphs>124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Roboto</vt:lpstr>
      <vt:lpstr>Roboto SemiBold</vt:lpstr>
      <vt:lpstr>Exo 2 Regular</vt:lpstr>
      <vt:lpstr>Roboto Medium</vt:lpstr>
      <vt:lpstr>Exo 2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Edward Lowne-Hughes</cp:lastModifiedBy>
  <cp:revision>5</cp:revision>
  <cp:lastPrinted>2025-11-27T15:36:11Z</cp:lastPrinted>
  <dcterms:modified xsi:type="dcterms:W3CDTF">2025-11-27T15:37:52Z</dcterms:modified>
</cp:coreProperties>
</file>